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7" r:id="rId16"/>
    <p:sldId id="298" r:id="rId17"/>
    <p:sldId id="299" r:id="rId18"/>
    <p:sldId id="300" r:id="rId19"/>
    <p:sldId id="301" r:id="rId20"/>
    <p:sldId id="296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4" r:id="rId43"/>
    <p:sldId id="323" r:id="rId44"/>
    <p:sldId id="325" r:id="rId45"/>
    <p:sldId id="262" r:id="rId4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8"/>
    </p:embeddedFont>
    <p:embeddedFont>
      <p:font typeface="Inter" panose="020B0604020202020204" charset="0"/>
      <p:regular r:id="rId49"/>
      <p:bold r:id="rId50"/>
    </p:embeddedFont>
    <p:embeddedFont>
      <p:font typeface="Lato" panose="020F0502020204030203" pitchFamily="34" charset="0"/>
      <p:regular r:id="rId51"/>
      <p:bold r:id="rId52"/>
      <p:italic r:id="rId53"/>
      <p:boldItalic r:id="rId54"/>
    </p:embeddedFont>
    <p:embeddedFont>
      <p:font typeface="Montserrat" panose="00000500000000000000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02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5C29CC-93BF-4D9E-9C26-4E996B943FDE}">
  <a:tblStyle styleId="{295C29CC-93BF-4D9E-9C26-4E996B943F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08" y="-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4d467761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4d467761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589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569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943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099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238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766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018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808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4389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2789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d42aa0c5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4d42aa0c5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411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7975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84393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8953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81639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21621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84034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04721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5733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7323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27676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62718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66183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90412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72007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95695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99362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7631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82014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4293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58302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9981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8608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29251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06613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d42aa0c5d_2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4d42aa0c5d_2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516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544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63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809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42aa0c5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42aa0c5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274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7978594">
            <a:off x="971815" y="467822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7978995">
            <a:off x="-779777" y="868875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7978995">
            <a:off x="-384402" y="122725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7978995">
            <a:off x="503298" y="53515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7978594">
            <a:off x="-378310" y="258697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7979261">
            <a:off x="-549930" y="1579000"/>
            <a:ext cx="177006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7978594">
            <a:off x="-505060" y="1512222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2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2821406">
            <a:off x="7598446" y="4702503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-2821005">
            <a:off x="7997498" y="430145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-2821005">
            <a:off x="7602123" y="504760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2821005">
            <a:off x="6361898" y="498750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-2821406">
            <a:off x="8948571" y="4911628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-2820739">
            <a:off x="8274676" y="2980300"/>
            <a:ext cx="177006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-2821406">
            <a:off x="9075321" y="3658103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2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-2821406">
            <a:off x="8086896" y="3514328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2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1193750" y="1258225"/>
            <a:ext cx="6756600" cy="26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65760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65760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3" name="Google Shape;103;p11"/>
          <p:cNvSpPr/>
          <p:nvPr/>
        </p:nvSpPr>
        <p:spPr>
          <a:xfrm rot="7978594">
            <a:off x="971815" y="467822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1"/>
          <p:cNvSpPr/>
          <p:nvPr/>
        </p:nvSpPr>
        <p:spPr>
          <a:xfrm rot="7978995">
            <a:off x="-779777" y="868875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1"/>
          <p:cNvSpPr/>
          <p:nvPr/>
        </p:nvSpPr>
        <p:spPr>
          <a:xfrm rot="7978995">
            <a:off x="-384402" y="122725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1"/>
          <p:cNvSpPr/>
          <p:nvPr/>
        </p:nvSpPr>
        <p:spPr>
          <a:xfrm rot="7978995">
            <a:off x="503298" y="53515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1"/>
          <p:cNvSpPr/>
          <p:nvPr/>
        </p:nvSpPr>
        <p:spPr>
          <a:xfrm rot="7978594">
            <a:off x="-378310" y="258697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1"/>
          <p:cNvSpPr/>
          <p:nvPr/>
        </p:nvSpPr>
        <p:spPr>
          <a:xfrm rot="7979261">
            <a:off x="-549930" y="1579000"/>
            <a:ext cx="177006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/>
          <p:nvPr/>
        </p:nvSpPr>
        <p:spPr>
          <a:xfrm rot="7978594">
            <a:off x="-505060" y="1512222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2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1"/>
          <p:cNvSpPr/>
          <p:nvPr/>
        </p:nvSpPr>
        <p:spPr>
          <a:xfrm rot="-2821406">
            <a:off x="7598446" y="4702503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1"/>
          <p:cNvSpPr/>
          <p:nvPr/>
        </p:nvSpPr>
        <p:spPr>
          <a:xfrm rot="-2821005">
            <a:off x="7997498" y="430145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1"/>
          <p:cNvSpPr/>
          <p:nvPr/>
        </p:nvSpPr>
        <p:spPr>
          <a:xfrm rot="-2821005">
            <a:off x="7602123" y="504760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1"/>
          <p:cNvSpPr/>
          <p:nvPr/>
        </p:nvSpPr>
        <p:spPr>
          <a:xfrm rot="-2821005">
            <a:off x="6361898" y="498750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1"/>
          <p:cNvSpPr/>
          <p:nvPr/>
        </p:nvSpPr>
        <p:spPr>
          <a:xfrm rot="-2820739">
            <a:off x="8274676" y="2980300"/>
            <a:ext cx="177006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1"/>
          <p:cNvSpPr/>
          <p:nvPr/>
        </p:nvSpPr>
        <p:spPr>
          <a:xfrm rot="-2821406">
            <a:off x="8086896" y="3514328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2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/>
          <p:nvPr/>
        </p:nvSpPr>
        <p:spPr>
          <a:xfrm rot="7978594">
            <a:off x="708402" y="34647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4"/>
          <p:cNvSpPr/>
          <p:nvPr/>
        </p:nvSpPr>
        <p:spPr>
          <a:xfrm rot="7978995">
            <a:off x="239885" y="101975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4"/>
          <p:cNvSpPr/>
          <p:nvPr/>
        </p:nvSpPr>
        <p:spPr>
          <a:xfrm rot="7978134">
            <a:off x="-403760" y="415748"/>
            <a:ext cx="969628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4"/>
          <p:cNvSpPr/>
          <p:nvPr/>
        </p:nvSpPr>
        <p:spPr>
          <a:xfrm rot="7979261">
            <a:off x="-813343" y="1145825"/>
            <a:ext cx="177006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4"/>
          <p:cNvSpPr/>
          <p:nvPr/>
        </p:nvSpPr>
        <p:spPr>
          <a:xfrm rot="7978594">
            <a:off x="1651352" y="34647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/>
          <p:nvPr/>
        </p:nvSpPr>
        <p:spPr>
          <a:xfrm rot="7979095">
            <a:off x="-283976" y="-79048"/>
            <a:ext cx="1001458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/>
          <p:nvPr/>
        </p:nvSpPr>
        <p:spPr>
          <a:xfrm rot="7978594">
            <a:off x="8441302" y="3767722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/>
          <p:nvPr/>
        </p:nvSpPr>
        <p:spPr>
          <a:xfrm rot="7978995">
            <a:off x="7972785" y="383505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4"/>
          <p:cNvSpPr/>
          <p:nvPr/>
        </p:nvSpPr>
        <p:spPr>
          <a:xfrm rot="7978134">
            <a:off x="8436390" y="5092598"/>
            <a:ext cx="969628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4"/>
          <p:cNvSpPr/>
          <p:nvPr/>
        </p:nvSpPr>
        <p:spPr>
          <a:xfrm rot="7979261">
            <a:off x="6919557" y="4878900"/>
            <a:ext cx="177006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4"/>
          <p:cNvSpPr/>
          <p:nvPr/>
        </p:nvSpPr>
        <p:spPr>
          <a:xfrm rot="7978594">
            <a:off x="7827052" y="5092597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4"/>
          <p:cNvSpPr/>
          <p:nvPr/>
        </p:nvSpPr>
        <p:spPr>
          <a:xfrm rot="7979095">
            <a:off x="8556174" y="4597802"/>
            <a:ext cx="1001458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body" idx="1"/>
          </p:nvPr>
        </p:nvSpPr>
        <p:spPr>
          <a:xfrm>
            <a:off x="720000" y="1381075"/>
            <a:ext cx="7704000" cy="15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subTitle" idx="1"/>
          </p:nvPr>
        </p:nvSpPr>
        <p:spPr>
          <a:xfrm>
            <a:off x="1167950" y="2344175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subTitle" idx="2"/>
          </p:nvPr>
        </p:nvSpPr>
        <p:spPr>
          <a:xfrm>
            <a:off x="3403800" y="3632402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3"/>
          </p:nvPr>
        </p:nvSpPr>
        <p:spPr>
          <a:xfrm>
            <a:off x="5639650" y="2344175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subTitle" idx="4"/>
          </p:nvPr>
        </p:nvSpPr>
        <p:spPr>
          <a:xfrm>
            <a:off x="1167950" y="2048725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subTitle" idx="5"/>
          </p:nvPr>
        </p:nvSpPr>
        <p:spPr>
          <a:xfrm>
            <a:off x="5639650" y="2048725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6"/>
          </p:nvPr>
        </p:nvSpPr>
        <p:spPr>
          <a:xfrm>
            <a:off x="3403800" y="3337875"/>
            <a:ext cx="2336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8" name="Google Shape;148;p15"/>
          <p:cNvSpPr/>
          <p:nvPr/>
        </p:nvSpPr>
        <p:spPr>
          <a:xfrm rot="7978995">
            <a:off x="-651399" y="61340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/>
          <p:nvPr/>
        </p:nvSpPr>
        <p:spPr>
          <a:xfrm rot="7978995">
            <a:off x="-256024" y="-13275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"/>
          <p:cNvSpPr/>
          <p:nvPr/>
        </p:nvSpPr>
        <p:spPr>
          <a:xfrm rot="7978594">
            <a:off x="-249932" y="3222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/>
          <p:nvPr/>
        </p:nvSpPr>
        <p:spPr>
          <a:xfrm rot="7978594">
            <a:off x="-376682" y="1256747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2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/>
          <p:nvPr/>
        </p:nvSpPr>
        <p:spPr>
          <a:xfrm rot="7978594">
            <a:off x="708402" y="34647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/>
          <p:nvPr/>
        </p:nvSpPr>
        <p:spPr>
          <a:xfrm rot="7978995">
            <a:off x="239885" y="101975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/>
          <p:cNvSpPr/>
          <p:nvPr/>
        </p:nvSpPr>
        <p:spPr>
          <a:xfrm rot="7978134">
            <a:off x="-403760" y="415748"/>
            <a:ext cx="969628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"/>
          <p:cNvSpPr/>
          <p:nvPr/>
        </p:nvSpPr>
        <p:spPr>
          <a:xfrm rot="7979261">
            <a:off x="-813343" y="1145825"/>
            <a:ext cx="177006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"/>
          <p:cNvSpPr/>
          <p:nvPr/>
        </p:nvSpPr>
        <p:spPr>
          <a:xfrm rot="7978594">
            <a:off x="1651352" y="34647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6"/>
          <p:cNvSpPr/>
          <p:nvPr/>
        </p:nvSpPr>
        <p:spPr>
          <a:xfrm rot="7979095">
            <a:off x="-283976" y="-79048"/>
            <a:ext cx="1001458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6"/>
          <p:cNvSpPr/>
          <p:nvPr/>
        </p:nvSpPr>
        <p:spPr>
          <a:xfrm rot="7978594">
            <a:off x="8441302" y="3767722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6"/>
          <p:cNvSpPr/>
          <p:nvPr/>
        </p:nvSpPr>
        <p:spPr>
          <a:xfrm rot="7978995">
            <a:off x="7972785" y="383505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6"/>
          <p:cNvSpPr/>
          <p:nvPr/>
        </p:nvSpPr>
        <p:spPr>
          <a:xfrm rot="7978134">
            <a:off x="8436390" y="5092598"/>
            <a:ext cx="969628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6"/>
          <p:cNvSpPr/>
          <p:nvPr/>
        </p:nvSpPr>
        <p:spPr>
          <a:xfrm rot="7979261">
            <a:off x="6919557" y="4878900"/>
            <a:ext cx="177006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6"/>
          <p:cNvSpPr/>
          <p:nvPr/>
        </p:nvSpPr>
        <p:spPr>
          <a:xfrm rot="7978594">
            <a:off x="7827052" y="5092597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6"/>
          <p:cNvSpPr/>
          <p:nvPr/>
        </p:nvSpPr>
        <p:spPr>
          <a:xfrm rot="7979095">
            <a:off x="8556174" y="4597802"/>
            <a:ext cx="1001458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title" idx="2" hasCustomPrompt="1"/>
          </p:nvPr>
        </p:nvSpPr>
        <p:spPr>
          <a:xfrm>
            <a:off x="796275" y="1955050"/>
            <a:ext cx="2197500" cy="733500"/>
          </a:xfrm>
          <a:prstGeom prst="rect">
            <a:avLst/>
          </a:prstGeom>
          <a:solidFill>
            <a:schemeClr val="accent1"/>
          </a:solidFill>
          <a:ln w="1143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7" name="Google Shape;167;p16"/>
          <p:cNvSpPr txBox="1">
            <a:spLocks noGrp="1"/>
          </p:cNvSpPr>
          <p:nvPr>
            <p:ph type="subTitle" idx="1"/>
          </p:nvPr>
        </p:nvSpPr>
        <p:spPr>
          <a:xfrm>
            <a:off x="3322725" y="1991025"/>
            <a:ext cx="50250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title" idx="3" hasCustomPrompt="1"/>
          </p:nvPr>
        </p:nvSpPr>
        <p:spPr>
          <a:xfrm>
            <a:off x="796275" y="3255213"/>
            <a:ext cx="2197500" cy="733500"/>
          </a:xfrm>
          <a:prstGeom prst="rect">
            <a:avLst/>
          </a:prstGeom>
          <a:solidFill>
            <a:schemeClr val="accent1"/>
          </a:solidFill>
          <a:ln w="1143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4"/>
          </p:nvPr>
        </p:nvSpPr>
        <p:spPr>
          <a:xfrm>
            <a:off x="3322725" y="3255225"/>
            <a:ext cx="502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>
            <a:spLocks noGrp="1"/>
          </p:cNvSpPr>
          <p:nvPr>
            <p:ph type="subTitle" idx="1"/>
          </p:nvPr>
        </p:nvSpPr>
        <p:spPr>
          <a:xfrm>
            <a:off x="719975" y="2286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subTitle" idx="2"/>
          </p:nvPr>
        </p:nvSpPr>
        <p:spPr>
          <a:xfrm>
            <a:off x="3419244" y="2286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subTitle" idx="3"/>
          </p:nvPr>
        </p:nvSpPr>
        <p:spPr>
          <a:xfrm>
            <a:off x="719975" y="40246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subTitle" idx="4"/>
          </p:nvPr>
        </p:nvSpPr>
        <p:spPr>
          <a:xfrm>
            <a:off x="3419244" y="40246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5"/>
          </p:nvPr>
        </p:nvSpPr>
        <p:spPr>
          <a:xfrm>
            <a:off x="6118520" y="2286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subTitle" idx="6"/>
          </p:nvPr>
        </p:nvSpPr>
        <p:spPr>
          <a:xfrm>
            <a:off x="6118520" y="40246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ubTitle" idx="7"/>
          </p:nvPr>
        </p:nvSpPr>
        <p:spPr>
          <a:xfrm>
            <a:off x="719975" y="2047025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subTitle" idx="8"/>
          </p:nvPr>
        </p:nvSpPr>
        <p:spPr>
          <a:xfrm>
            <a:off x="3419244" y="2047025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subTitle" idx="9"/>
          </p:nvPr>
        </p:nvSpPr>
        <p:spPr>
          <a:xfrm>
            <a:off x="6118520" y="2047025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subTitle" idx="13"/>
          </p:nvPr>
        </p:nvSpPr>
        <p:spPr>
          <a:xfrm>
            <a:off x="719975" y="3785275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subTitle" idx="14"/>
          </p:nvPr>
        </p:nvSpPr>
        <p:spPr>
          <a:xfrm>
            <a:off x="3419250" y="3785275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subTitle" idx="15"/>
          </p:nvPr>
        </p:nvSpPr>
        <p:spPr>
          <a:xfrm>
            <a:off x="6118525" y="3785275"/>
            <a:ext cx="23055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4" name="Google Shape;184;p17"/>
          <p:cNvSpPr/>
          <p:nvPr/>
        </p:nvSpPr>
        <p:spPr>
          <a:xfrm rot="7978995">
            <a:off x="7371601" y="474525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7"/>
          <p:cNvSpPr/>
          <p:nvPr/>
        </p:nvSpPr>
        <p:spPr>
          <a:xfrm rot="7978995">
            <a:off x="7766976" y="399910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7"/>
          <p:cNvSpPr/>
          <p:nvPr/>
        </p:nvSpPr>
        <p:spPr>
          <a:xfrm rot="7978594">
            <a:off x="8508968" y="4904397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7"/>
          <p:cNvSpPr/>
          <p:nvPr/>
        </p:nvSpPr>
        <p:spPr>
          <a:xfrm rot="7978594">
            <a:off x="8617118" y="3504397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2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/>
          <p:nvPr/>
        </p:nvSpPr>
        <p:spPr>
          <a:xfrm rot="7978594">
            <a:off x="971815" y="467822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9"/>
          <p:cNvSpPr/>
          <p:nvPr/>
        </p:nvSpPr>
        <p:spPr>
          <a:xfrm rot="7978995">
            <a:off x="-779777" y="868875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9"/>
          <p:cNvSpPr/>
          <p:nvPr/>
        </p:nvSpPr>
        <p:spPr>
          <a:xfrm rot="7978995">
            <a:off x="-384402" y="122725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/>
          <p:nvPr/>
        </p:nvSpPr>
        <p:spPr>
          <a:xfrm rot="7978995">
            <a:off x="503298" y="53515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9"/>
          <p:cNvSpPr/>
          <p:nvPr/>
        </p:nvSpPr>
        <p:spPr>
          <a:xfrm rot="7978594">
            <a:off x="-378310" y="258697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9"/>
          <p:cNvSpPr/>
          <p:nvPr/>
        </p:nvSpPr>
        <p:spPr>
          <a:xfrm rot="7979261">
            <a:off x="-549930" y="1579000"/>
            <a:ext cx="177006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 rot="7978594">
            <a:off x="-505060" y="1512222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2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 rot="-2821406">
            <a:off x="7598446" y="4702503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9"/>
          <p:cNvSpPr/>
          <p:nvPr/>
        </p:nvSpPr>
        <p:spPr>
          <a:xfrm rot="-2821005">
            <a:off x="7997498" y="430145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9"/>
          <p:cNvSpPr/>
          <p:nvPr/>
        </p:nvSpPr>
        <p:spPr>
          <a:xfrm rot="-2821005">
            <a:off x="7602123" y="504760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9"/>
          <p:cNvSpPr/>
          <p:nvPr/>
        </p:nvSpPr>
        <p:spPr>
          <a:xfrm rot="-2821005">
            <a:off x="6361898" y="498750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9"/>
          <p:cNvSpPr/>
          <p:nvPr/>
        </p:nvSpPr>
        <p:spPr>
          <a:xfrm rot="-2820739">
            <a:off x="8274676" y="2980300"/>
            <a:ext cx="177006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9"/>
          <p:cNvSpPr/>
          <p:nvPr/>
        </p:nvSpPr>
        <p:spPr>
          <a:xfrm rot="-2821406">
            <a:off x="8086896" y="3514328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2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"/>
          <p:cNvSpPr/>
          <p:nvPr/>
        </p:nvSpPr>
        <p:spPr>
          <a:xfrm rot="7978995">
            <a:off x="-506187" y="1008525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0"/>
          <p:cNvSpPr/>
          <p:nvPr/>
        </p:nvSpPr>
        <p:spPr>
          <a:xfrm rot="7978995">
            <a:off x="-110812" y="262375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0"/>
          <p:cNvSpPr/>
          <p:nvPr/>
        </p:nvSpPr>
        <p:spPr>
          <a:xfrm rot="7978594">
            <a:off x="631181" y="1167672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0"/>
          <p:cNvSpPr/>
          <p:nvPr/>
        </p:nvSpPr>
        <p:spPr>
          <a:xfrm rot="7978594">
            <a:off x="739331" y="-232328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2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0"/>
          <p:cNvSpPr/>
          <p:nvPr/>
        </p:nvSpPr>
        <p:spPr>
          <a:xfrm rot="7978653">
            <a:off x="-994484" y="381990"/>
            <a:ext cx="2097808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0"/>
          <p:cNvSpPr/>
          <p:nvPr/>
        </p:nvSpPr>
        <p:spPr>
          <a:xfrm rot="-2821005">
            <a:off x="7366939" y="3889222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0"/>
          <p:cNvSpPr/>
          <p:nvPr/>
        </p:nvSpPr>
        <p:spPr>
          <a:xfrm rot="-2821005">
            <a:off x="6971564" y="4635372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0"/>
          <p:cNvSpPr/>
          <p:nvPr/>
        </p:nvSpPr>
        <p:spPr>
          <a:xfrm rot="-2821406">
            <a:off x="6772563" y="5030400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0"/>
          <p:cNvSpPr/>
          <p:nvPr/>
        </p:nvSpPr>
        <p:spPr>
          <a:xfrm rot="-2821406">
            <a:off x="7473963" y="5130075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2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0"/>
          <p:cNvSpPr/>
          <p:nvPr/>
        </p:nvSpPr>
        <p:spPr>
          <a:xfrm rot="-2821347">
            <a:off x="7800890" y="4515757"/>
            <a:ext cx="2097808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0"/>
          <p:cNvSpPr/>
          <p:nvPr/>
        </p:nvSpPr>
        <p:spPr>
          <a:xfrm rot="-2821406">
            <a:off x="8810338" y="4446500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 rot="7979170">
            <a:off x="-343403" y="1793803"/>
            <a:ext cx="1442753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2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rot="7978995">
            <a:off x="6915098" y="429170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 rot="7978995">
            <a:off x="7310473" y="354555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 rot="7978594">
            <a:off x="7189815" y="4935047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2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rot="7978594">
            <a:off x="1100193" y="212347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7978995">
            <a:off x="-651399" y="61340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rot="7978995">
            <a:off x="-256024" y="-13275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7978995">
            <a:off x="984201" y="-7265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 rot="7978594">
            <a:off x="-249932" y="3222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 rot="7979261">
            <a:off x="-502777" y="1542888"/>
            <a:ext cx="177006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rot="7978594">
            <a:off x="-376682" y="1256747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2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7978848">
            <a:off x="8409815" y="3883401"/>
            <a:ext cx="927168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2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 rot="7978370">
            <a:off x="8754051" y="4446506"/>
            <a:ext cx="689649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7978848">
            <a:off x="7920403" y="4594076"/>
            <a:ext cx="927168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1580875" y="2475450"/>
            <a:ext cx="6065400" cy="148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 idx="2" hasCustomPrompt="1"/>
          </p:nvPr>
        </p:nvSpPr>
        <p:spPr>
          <a:xfrm>
            <a:off x="2152350" y="1234075"/>
            <a:ext cx="4839300" cy="993900"/>
          </a:xfrm>
          <a:prstGeom prst="rect">
            <a:avLst/>
          </a:prstGeom>
          <a:solidFill>
            <a:schemeClr val="accent1"/>
          </a:solidFill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4"/>
          <p:cNvSpPr/>
          <p:nvPr/>
        </p:nvSpPr>
        <p:spPr>
          <a:xfrm rot="7978995">
            <a:off x="7371601" y="474525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 rot="7978995">
            <a:off x="7766976" y="399910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/>
          <p:nvPr/>
        </p:nvSpPr>
        <p:spPr>
          <a:xfrm rot="7978594">
            <a:off x="8508968" y="4904397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 rot="7978594">
            <a:off x="8617118" y="3504397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2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subTitle" idx="1"/>
          </p:nvPr>
        </p:nvSpPr>
        <p:spPr>
          <a:xfrm>
            <a:off x="1290750" y="26721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2"/>
          </p:nvPr>
        </p:nvSpPr>
        <p:spPr>
          <a:xfrm>
            <a:off x="4945625" y="2672122"/>
            <a:ext cx="2907600" cy="4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3"/>
          </p:nvPr>
        </p:nvSpPr>
        <p:spPr>
          <a:xfrm>
            <a:off x="1290750" y="3037934"/>
            <a:ext cx="29076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4"/>
          </p:nvPr>
        </p:nvSpPr>
        <p:spPr>
          <a:xfrm>
            <a:off x="4945625" y="3037934"/>
            <a:ext cx="29076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/>
          <p:nvPr/>
        </p:nvSpPr>
        <p:spPr>
          <a:xfrm rot="7978995">
            <a:off x="-651399" y="61340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"/>
          <p:cNvSpPr/>
          <p:nvPr/>
        </p:nvSpPr>
        <p:spPr>
          <a:xfrm rot="7978995">
            <a:off x="-256024" y="-13275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5"/>
          <p:cNvSpPr/>
          <p:nvPr/>
        </p:nvSpPr>
        <p:spPr>
          <a:xfrm rot="7978594">
            <a:off x="-249932" y="3222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 rot="7978594">
            <a:off x="-376682" y="1256747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2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/>
          <p:nvPr/>
        </p:nvSpPr>
        <p:spPr>
          <a:xfrm rot="-2821406">
            <a:off x="7474974" y="4806653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6"/>
          <p:cNvSpPr/>
          <p:nvPr/>
        </p:nvSpPr>
        <p:spPr>
          <a:xfrm rot="-2821005">
            <a:off x="7874025" y="430145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6"/>
          <p:cNvSpPr/>
          <p:nvPr/>
        </p:nvSpPr>
        <p:spPr>
          <a:xfrm rot="-2821005">
            <a:off x="7478650" y="504760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6"/>
          <p:cNvSpPr/>
          <p:nvPr/>
        </p:nvSpPr>
        <p:spPr>
          <a:xfrm rot="-2821406">
            <a:off x="8825099" y="4911628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6"/>
          <p:cNvSpPr/>
          <p:nvPr/>
        </p:nvSpPr>
        <p:spPr>
          <a:xfrm rot="-2820745">
            <a:off x="8144100" y="3880999"/>
            <a:ext cx="894052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 rot="-2821406">
            <a:off x="9075321" y="3658103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2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1"/>
          </p:nvPr>
        </p:nvSpPr>
        <p:spPr>
          <a:xfrm>
            <a:off x="726450" y="1754975"/>
            <a:ext cx="4015200" cy="21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>
            <a:spLocks noGrp="1"/>
          </p:cNvSpPr>
          <p:nvPr>
            <p:ph type="pic" idx="2"/>
          </p:nvPr>
        </p:nvSpPr>
        <p:spPr>
          <a:xfrm>
            <a:off x="4976975" y="1374425"/>
            <a:ext cx="3232800" cy="29130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7"/>
          <p:cNvSpPr/>
          <p:nvPr/>
        </p:nvSpPr>
        <p:spPr>
          <a:xfrm rot="7978995">
            <a:off x="7371601" y="474525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 rot="7978995">
            <a:off x="7766976" y="399910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 rot="7978594">
            <a:off x="8508968" y="4904397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/>
          <p:nvPr/>
        </p:nvSpPr>
        <p:spPr>
          <a:xfrm rot="7978594">
            <a:off x="8617118" y="3504397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2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77" name="Google Shape;77;p8"/>
          <p:cNvSpPr/>
          <p:nvPr/>
        </p:nvSpPr>
        <p:spPr>
          <a:xfrm rot="7978594">
            <a:off x="971815" y="467822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8"/>
          <p:cNvSpPr/>
          <p:nvPr/>
        </p:nvSpPr>
        <p:spPr>
          <a:xfrm rot="7978995">
            <a:off x="-779777" y="868875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rot="7978995">
            <a:off x="-384402" y="122725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8"/>
          <p:cNvSpPr/>
          <p:nvPr/>
        </p:nvSpPr>
        <p:spPr>
          <a:xfrm rot="7978995">
            <a:off x="503298" y="53515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8"/>
          <p:cNvSpPr/>
          <p:nvPr/>
        </p:nvSpPr>
        <p:spPr>
          <a:xfrm rot="7978594">
            <a:off x="-378310" y="258697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8"/>
          <p:cNvSpPr/>
          <p:nvPr/>
        </p:nvSpPr>
        <p:spPr>
          <a:xfrm rot="7979261">
            <a:off x="-549930" y="1579000"/>
            <a:ext cx="177006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8"/>
          <p:cNvSpPr/>
          <p:nvPr/>
        </p:nvSpPr>
        <p:spPr>
          <a:xfrm rot="7978594">
            <a:off x="-505060" y="1512222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2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8"/>
          <p:cNvSpPr/>
          <p:nvPr/>
        </p:nvSpPr>
        <p:spPr>
          <a:xfrm rot="-2821406">
            <a:off x="7598446" y="4702503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"/>
          <p:cNvSpPr/>
          <p:nvPr/>
        </p:nvSpPr>
        <p:spPr>
          <a:xfrm rot="-2821005">
            <a:off x="7997498" y="430145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8"/>
          <p:cNvSpPr/>
          <p:nvPr/>
        </p:nvSpPr>
        <p:spPr>
          <a:xfrm rot="-2821005">
            <a:off x="7602123" y="504760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8"/>
          <p:cNvSpPr/>
          <p:nvPr/>
        </p:nvSpPr>
        <p:spPr>
          <a:xfrm rot="-2821005">
            <a:off x="6361898" y="498750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8"/>
          <p:cNvSpPr/>
          <p:nvPr/>
        </p:nvSpPr>
        <p:spPr>
          <a:xfrm rot="-2820739">
            <a:off x="8274676" y="2980300"/>
            <a:ext cx="177006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/>
          <p:nvPr/>
        </p:nvSpPr>
        <p:spPr>
          <a:xfrm rot="-2821406">
            <a:off x="8086896" y="3514328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2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>
            <a:spLocks noGrp="1"/>
          </p:cNvSpPr>
          <p:nvPr>
            <p:ph type="subTitle" idx="1"/>
          </p:nvPr>
        </p:nvSpPr>
        <p:spPr>
          <a:xfrm>
            <a:off x="720064" y="17325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subTitle" idx="2"/>
          </p:nvPr>
        </p:nvSpPr>
        <p:spPr>
          <a:xfrm>
            <a:off x="4826936" y="17325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9"/>
          <p:cNvSpPr/>
          <p:nvPr/>
        </p:nvSpPr>
        <p:spPr>
          <a:xfrm rot="7978995">
            <a:off x="-651399" y="61340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9"/>
          <p:cNvSpPr/>
          <p:nvPr/>
        </p:nvSpPr>
        <p:spPr>
          <a:xfrm rot="7978995">
            <a:off x="-256024" y="-132750"/>
            <a:ext cx="204346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49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9"/>
          <p:cNvSpPr/>
          <p:nvPr/>
        </p:nvSpPr>
        <p:spPr>
          <a:xfrm rot="7978594">
            <a:off x="-249932" y="3222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17BFFE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 rot="7978594">
            <a:off x="-376682" y="1256747"/>
            <a:ext cx="690921" cy="314997"/>
          </a:xfrm>
          <a:prstGeom prst="roundRect">
            <a:avLst>
              <a:gd name="adj" fmla="val 29099"/>
            </a:avLst>
          </a:prstGeom>
          <a:solidFill>
            <a:srgbClr val="2C70B3">
              <a:alpha val="29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 txBox="1">
            <a:spLocks noGrp="1"/>
          </p:cNvSpPr>
          <p:nvPr>
            <p:ph type="title"/>
          </p:nvPr>
        </p:nvSpPr>
        <p:spPr>
          <a:xfrm>
            <a:off x="740550" y="3910025"/>
            <a:ext cx="7662900" cy="69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  <p:sldLayoutId id="2147483663" r:id="rId15"/>
    <p:sldLayoutId id="2147483665" r:id="rId16"/>
    <p:sldLayoutId id="2147483666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29;p38">
            <a:extLst>
              <a:ext uri="{FF2B5EF4-FFF2-40B4-BE49-F238E27FC236}">
                <a16:creationId xmlns:a16="http://schemas.microsoft.com/office/drawing/2014/main" id="{1BE6A217-6D43-7397-7CA9-AB232BCBD66D}"/>
              </a:ext>
            </a:extLst>
          </p:cNvPr>
          <p:cNvSpPr txBox="1">
            <a:spLocks/>
          </p:cNvSpPr>
          <p:nvPr/>
        </p:nvSpPr>
        <p:spPr>
          <a:xfrm>
            <a:off x="2383585" y="49237"/>
            <a:ext cx="4376829" cy="68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en-US" dirty="0">
                <a:solidFill>
                  <a:srgbClr val="17024E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KHOA KỸ THUẬT VÀ CÔNG NGHỆ</a:t>
            </a:r>
          </a:p>
          <a:p>
            <a:pPr algn="ctr"/>
            <a:r>
              <a:rPr lang="en-US" b="1" dirty="0">
                <a:solidFill>
                  <a:srgbClr val="17024E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BỘ MÔN CÔNG NGHỆ THÔNG TIN</a:t>
            </a:r>
          </a:p>
        </p:txBody>
      </p:sp>
      <p:pic>
        <p:nvPicPr>
          <p:cNvPr id="5" name="Picture 2" descr="Nhận dạng thương hiệu | PHÒNG TRUYỀN THÔNG VÀ QUẢNG BÁ CỘNG ĐỒNG">
            <a:extLst>
              <a:ext uri="{FF2B5EF4-FFF2-40B4-BE49-F238E27FC236}">
                <a16:creationId xmlns:a16="http://schemas.microsoft.com/office/drawing/2014/main" id="{41F02490-6025-2C5E-26A8-FB19BF49B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565" y="731221"/>
            <a:ext cx="828865" cy="83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128;p38">
            <a:extLst>
              <a:ext uri="{FF2B5EF4-FFF2-40B4-BE49-F238E27FC236}">
                <a16:creationId xmlns:a16="http://schemas.microsoft.com/office/drawing/2014/main" id="{141A78BB-35F6-CA3A-D3EF-F49E7C9E7D4C}"/>
              </a:ext>
            </a:extLst>
          </p:cNvPr>
          <p:cNvSpPr txBox="1">
            <a:spLocks/>
          </p:cNvSpPr>
          <p:nvPr/>
        </p:nvSpPr>
        <p:spPr>
          <a:xfrm>
            <a:off x="108060" y="1566825"/>
            <a:ext cx="8927877" cy="74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6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17024E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BÁO CÁO </a:t>
            </a:r>
            <a:r>
              <a:rPr lang="en-US" sz="2000" b="1" dirty="0">
                <a:solidFill>
                  <a:srgbClr val="17024E"/>
                </a:solidFill>
                <a:latin typeface="Montserrat" pitchFamily="2" charset="-93"/>
                <a:ea typeface="Times New Roman" panose="02020603050405020304" pitchFamily="18" charset="0"/>
              </a:rPr>
              <a:t>ĐỒ ÁN CHUYÊN NGÀNH</a:t>
            </a:r>
            <a:endParaRPr lang="en-US" sz="2000" dirty="0">
              <a:solidFill>
                <a:srgbClr val="17024E"/>
              </a:solidFill>
              <a:latin typeface="Montserrat" pitchFamily="2" charset="-93"/>
              <a:ea typeface="Times New Roman" panose="02020603050405020304" pitchFamily="18" charset="0"/>
            </a:endParaRPr>
          </a:p>
        </p:txBody>
      </p:sp>
      <p:sp>
        <p:nvSpPr>
          <p:cNvPr id="7" name="Google Shape;2128;p38">
            <a:extLst>
              <a:ext uri="{FF2B5EF4-FFF2-40B4-BE49-F238E27FC236}">
                <a16:creationId xmlns:a16="http://schemas.microsoft.com/office/drawing/2014/main" id="{45707408-04CA-EDD9-1AA1-299AE1AC159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16309" y="2249337"/>
            <a:ext cx="9176617" cy="11572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XÂY DỰNG WEBSITE QUẢN LÝ COI THI KẾT THÚC MÔN CỦA KHOA KỸ THUẬT VÀ CÔNG NGHỆ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Montserrat" pitchFamily="2" charset="-93"/>
              <a:ea typeface="Times New Roman" panose="02020603050405020304" pitchFamily="18" charset="0"/>
            </a:endParaRPr>
          </a:p>
        </p:txBody>
      </p:sp>
      <p:sp>
        <p:nvSpPr>
          <p:cNvPr id="8" name="Google Shape;2129;p38">
            <a:extLst>
              <a:ext uri="{FF2B5EF4-FFF2-40B4-BE49-F238E27FC236}">
                <a16:creationId xmlns:a16="http://schemas.microsoft.com/office/drawing/2014/main" id="{333A8F22-C65C-D649-350F-BB8D55DC264B}"/>
              </a:ext>
            </a:extLst>
          </p:cNvPr>
          <p:cNvSpPr txBox="1">
            <a:spLocks/>
          </p:cNvSpPr>
          <p:nvPr/>
        </p:nvSpPr>
        <p:spPr>
          <a:xfrm>
            <a:off x="996593" y="3610990"/>
            <a:ext cx="3042329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b="1" i="1" dirty="0">
                <a:solidFill>
                  <a:schemeClr val="accent2">
                    <a:lumMod val="25000"/>
                  </a:schemeClr>
                </a:solidFill>
                <a:latin typeface="Montserrat" pitchFamily="2" charset="-93"/>
              </a:rPr>
              <a:t>Giảng viên hướng dẫn:</a:t>
            </a:r>
          </a:p>
          <a:p>
            <a:r>
              <a:rPr lang="vi-VN" dirty="0">
                <a:solidFill>
                  <a:schemeClr val="accent2">
                    <a:lumMod val="25000"/>
                  </a:schemeClr>
                </a:solidFill>
                <a:latin typeface="Montserrat" pitchFamily="2" charset="-93"/>
              </a:rPr>
              <a:t>Thầy Võ Thành C</a:t>
            </a:r>
          </a:p>
        </p:txBody>
      </p:sp>
      <p:sp>
        <p:nvSpPr>
          <p:cNvPr id="9" name="Google Shape;2129;p38">
            <a:extLst>
              <a:ext uri="{FF2B5EF4-FFF2-40B4-BE49-F238E27FC236}">
                <a16:creationId xmlns:a16="http://schemas.microsoft.com/office/drawing/2014/main" id="{A4FA6490-2241-FBE8-DAB4-1AB5CBE838BD}"/>
              </a:ext>
            </a:extLst>
          </p:cNvPr>
          <p:cNvSpPr txBox="1">
            <a:spLocks/>
          </p:cNvSpPr>
          <p:nvPr/>
        </p:nvSpPr>
        <p:spPr>
          <a:xfrm>
            <a:off x="4986430" y="3610990"/>
            <a:ext cx="3689574" cy="1409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sz="1500" b="1" i="1" dirty="0" err="1">
                <a:solidFill>
                  <a:schemeClr val="accent2">
                    <a:lumMod val="25000"/>
                  </a:schemeClr>
                </a:solidFill>
                <a:latin typeface="Montserrat" pitchFamily="2" charset="-93"/>
              </a:rPr>
              <a:t>Sinh</a:t>
            </a:r>
            <a:r>
              <a:rPr lang="en-US" sz="1500" b="1" i="1" dirty="0">
                <a:solidFill>
                  <a:schemeClr val="accent2">
                    <a:lumMod val="25000"/>
                  </a:schemeClr>
                </a:solidFill>
                <a:latin typeface="Montserrat" pitchFamily="2" charset="-93"/>
              </a:rPr>
              <a:t> </a:t>
            </a:r>
            <a:r>
              <a:rPr lang="en-US" sz="1500" b="1" i="1" dirty="0" err="1">
                <a:solidFill>
                  <a:schemeClr val="accent2">
                    <a:lumMod val="25000"/>
                  </a:schemeClr>
                </a:solidFill>
                <a:latin typeface="Montserrat" pitchFamily="2" charset="-93"/>
              </a:rPr>
              <a:t>viên</a:t>
            </a:r>
            <a:r>
              <a:rPr lang="en-US" sz="1500" b="1" i="1" dirty="0">
                <a:solidFill>
                  <a:schemeClr val="accent2">
                    <a:lumMod val="25000"/>
                  </a:schemeClr>
                </a:solidFill>
                <a:latin typeface="Montserrat" pitchFamily="2" charset="-93"/>
              </a:rPr>
              <a:t> </a:t>
            </a:r>
            <a:r>
              <a:rPr lang="en-US" sz="1500" b="1" i="1" dirty="0" err="1">
                <a:solidFill>
                  <a:schemeClr val="accent2">
                    <a:lumMod val="25000"/>
                  </a:schemeClr>
                </a:solidFill>
                <a:latin typeface="Montserrat" pitchFamily="2" charset="-93"/>
              </a:rPr>
              <a:t>thực</a:t>
            </a:r>
            <a:r>
              <a:rPr lang="en-US" sz="1500" b="1" i="1" dirty="0">
                <a:solidFill>
                  <a:schemeClr val="accent2">
                    <a:lumMod val="25000"/>
                  </a:schemeClr>
                </a:solidFill>
                <a:latin typeface="Montserrat" pitchFamily="2" charset="-93"/>
              </a:rPr>
              <a:t> </a:t>
            </a:r>
            <a:r>
              <a:rPr lang="en-US" sz="1500" b="1" i="1" dirty="0" err="1">
                <a:solidFill>
                  <a:schemeClr val="accent2">
                    <a:lumMod val="25000"/>
                  </a:schemeClr>
                </a:solidFill>
                <a:latin typeface="Montserrat" pitchFamily="2" charset="-93"/>
              </a:rPr>
              <a:t>hiện</a:t>
            </a:r>
            <a:r>
              <a:rPr lang="en-US" sz="1500" b="1" i="1" dirty="0">
                <a:solidFill>
                  <a:schemeClr val="accent2">
                    <a:lumMod val="25000"/>
                  </a:schemeClr>
                </a:solidFill>
                <a:latin typeface="Montserrat" pitchFamily="2" charset="-93"/>
              </a:rPr>
              <a:t>:</a:t>
            </a:r>
          </a:p>
          <a:p>
            <a:pPr marL="0" indent="0" algn="l"/>
            <a:r>
              <a:rPr lang="en-US" sz="1500" dirty="0" err="1">
                <a:solidFill>
                  <a:schemeClr val="accent2">
                    <a:lumMod val="25000"/>
                  </a:schemeClr>
                </a:solidFill>
                <a:latin typeface="Montserrat" pitchFamily="2" charset="-93"/>
              </a:rPr>
              <a:t>Họ</a:t>
            </a:r>
            <a:r>
              <a:rPr lang="en-US" sz="1500" dirty="0">
                <a:solidFill>
                  <a:schemeClr val="accent2">
                    <a:lumMod val="25000"/>
                  </a:schemeClr>
                </a:solidFill>
                <a:latin typeface="Montserrat" pitchFamily="2" charset="-93"/>
              </a:rPr>
              <a:t> </a:t>
            </a:r>
            <a:r>
              <a:rPr lang="en-US" sz="1500" dirty="0" err="1">
                <a:solidFill>
                  <a:schemeClr val="accent2">
                    <a:lumMod val="25000"/>
                  </a:schemeClr>
                </a:solidFill>
                <a:latin typeface="Montserrat" pitchFamily="2" charset="-93"/>
              </a:rPr>
              <a:t>tên</a:t>
            </a:r>
            <a:r>
              <a:rPr lang="en-US" sz="1500" dirty="0">
                <a:solidFill>
                  <a:schemeClr val="accent2">
                    <a:lumMod val="25000"/>
                  </a:schemeClr>
                </a:solidFill>
                <a:latin typeface="Montserrat" pitchFamily="2" charset="-93"/>
              </a:rPr>
              <a:t>: Lê </a:t>
            </a:r>
            <a:r>
              <a:rPr lang="en-US" sz="1500" dirty="0" err="1">
                <a:solidFill>
                  <a:schemeClr val="accent2">
                    <a:lumMod val="25000"/>
                  </a:schemeClr>
                </a:solidFill>
                <a:latin typeface="Montserrat" pitchFamily="2" charset="-93"/>
              </a:rPr>
              <a:t>Thị</a:t>
            </a:r>
            <a:r>
              <a:rPr lang="en-US" sz="1500" dirty="0">
                <a:solidFill>
                  <a:schemeClr val="accent2">
                    <a:lumMod val="25000"/>
                  </a:schemeClr>
                </a:solidFill>
                <a:latin typeface="Montserrat" pitchFamily="2" charset="-93"/>
              </a:rPr>
              <a:t> Hiếu Thảo</a:t>
            </a:r>
          </a:p>
          <a:p>
            <a:pPr marL="0" indent="0" algn="l"/>
            <a:r>
              <a:rPr lang="en-US" sz="1500" dirty="0">
                <a:solidFill>
                  <a:schemeClr val="accent2">
                    <a:lumMod val="25000"/>
                  </a:schemeClr>
                </a:solidFill>
                <a:latin typeface="Montserrat" pitchFamily="2" charset="-93"/>
              </a:rPr>
              <a:t>MSSV: 110120070</a:t>
            </a:r>
          </a:p>
          <a:p>
            <a:pPr marL="0" indent="0" algn="l"/>
            <a:r>
              <a:rPr lang="en-US" sz="1500" dirty="0" err="1">
                <a:solidFill>
                  <a:schemeClr val="accent2">
                    <a:lumMod val="25000"/>
                  </a:schemeClr>
                </a:solidFill>
                <a:latin typeface="Montserrat" pitchFamily="2" charset="-93"/>
              </a:rPr>
              <a:t>Mã</a:t>
            </a:r>
            <a:r>
              <a:rPr lang="en-US" sz="1500" dirty="0">
                <a:solidFill>
                  <a:schemeClr val="accent2">
                    <a:lumMod val="25000"/>
                  </a:schemeClr>
                </a:solidFill>
                <a:latin typeface="Montserrat" pitchFamily="2" charset="-93"/>
              </a:rPr>
              <a:t> </a:t>
            </a:r>
            <a:r>
              <a:rPr lang="en-US" sz="1500" dirty="0" err="1">
                <a:solidFill>
                  <a:schemeClr val="accent2">
                    <a:lumMod val="25000"/>
                  </a:schemeClr>
                </a:solidFill>
                <a:latin typeface="Montserrat" pitchFamily="2" charset="-93"/>
              </a:rPr>
              <a:t>lớp</a:t>
            </a:r>
            <a:r>
              <a:rPr lang="en-US" sz="1500" dirty="0">
                <a:solidFill>
                  <a:schemeClr val="accent2">
                    <a:lumMod val="25000"/>
                  </a:schemeClr>
                </a:solidFill>
                <a:latin typeface="Montserrat" pitchFamily="2" charset="-93"/>
              </a:rPr>
              <a:t>: DA20TTB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02. </a:t>
            </a:r>
            <a:r>
              <a:rPr lang="en-US" sz="2000" b="1" dirty="0" err="1">
                <a:solidFill>
                  <a:srgbClr val="17024E"/>
                </a:solidFill>
              </a:rPr>
              <a:t>Cơ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sở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lý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thuyết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9C9C166-82B8-7E2C-755A-42826D3BCBCA}"/>
              </a:ext>
            </a:extLst>
          </p:cNvPr>
          <p:cNvSpPr txBox="1"/>
          <p:nvPr/>
        </p:nvSpPr>
        <p:spPr>
          <a:xfrm>
            <a:off x="413277" y="920738"/>
            <a:ext cx="4821406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Cấu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trúc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của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HTML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A7076C1-EC98-77B2-1CBB-1FA9199CBBB5}"/>
              </a:ext>
            </a:extLst>
          </p:cNvPr>
          <p:cNvSpPr txBox="1"/>
          <p:nvPr/>
        </p:nvSpPr>
        <p:spPr>
          <a:xfrm>
            <a:off x="2138309" y="1719732"/>
            <a:ext cx="4867382" cy="264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318135">
              <a:lnSpc>
                <a:spcPct val="150000"/>
              </a:lnSpc>
            </a:pPr>
            <a:r>
              <a:rPr lang="vi-VN" sz="14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&lt;!DOCTYPE </a:t>
            </a:r>
            <a:r>
              <a:rPr lang="vi-VN" sz="14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html</a:t>
            </a:r>
            <a:r>
              <a:rPr lang="vi-VN" sz="14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&gt;</a:t>
            </a:r>
          </a:p>
          <a:p>
            <a:pPr indent="318135">
              <a:lnSpc>
                <a:spcPct val="150000"/>
              </a:lnSpc>
            </a:pPr>
            <a:r>
              <a:rPr lang="vi-VN" sz="14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&lt;</a:t>
            </a:r>
            <a:r>
              <a:rPr lang="vi-VN" sz="14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html</a:t>
            </a:r>
            <a:r>
              <a:rPr lang="vi-VN" sz="14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&gt;</a:t>
            </a:r>
          </a:p>
          <a:p>
            <a:pPr indent="318135">
              <a:lnSpc>
                <a:spcPct val="150000"/>
              </a:lnSpc>
            </a:pPr>
            <a:r>
              <a:rPr lang="vi-VN" sz="14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&lt;</a:t>
            </a:r>
            <a:r>
              <a:rPr lang="vi-VN" sz="14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head</a:t>
            </a:r>
            <a:r>
              <a:rPr lang="vi-VN" sz="14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&gt;</a:t>
            </a:r>
          </a:p>
          <a:p>
            <a:pPr indent="318135">
              <a:lnSpc>
                <a:spcPct val="150000"/>
              </a:lnSpc>
            </a:pPr>
            <a:r>
              <a:rPr lang="vi-VN" sz="14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&lt;</a:t>
            </a:r>
            <a:r>
              <a:rPr lang="vi-VN" sz="14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title</a:t>
            </a:r>
            <a:r>
              <a:rPr lang="vi-VN" sz="14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&gt;</a:t>
            </a:r>
            <a:r>
              <a:rPr lang="vi-VN" sz="14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Page</a:t>
            </a:r>
            <a:r>
              <a:rPr lang="vi-VN" sz="14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 </a:t>
            </a:r>
            <a:r>
              <a:rPr lang="vi-VN" sz="14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Title</a:t>
            </a:r>
            <a:r>
              <a:rPr lang="vi-VN" sz="14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&lt;/</a:t>
            </a:r>
            <a:r>
              <a:rPr lang="vi-VN" sz="14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title</a:t>
            </a:r>
            <a:r>
              <a:rPr lang="vi-VN" sz="14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&gt;</a:t>
            </a:r>
          </a:p>
          <a:p>
            <a:pPr indent="318135">
              <a:lnSpc>
                <a:spcPct val="150000"/>
              </a:lnSpc>
            </a:pPr>
            <a:r>
              <a:rPr lang="vi-VN" sz="14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&lt;/</a:t>
            </a:r>
            <a:r>
              <a:rPr lang="vi-VN" sz="14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head</a:t>
            </a:r>
            <a:r>
              <a:rPr lang="vi-VN" sz="14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&gt;</a:t>
            </a:r>
          </a:p>
          <a:p>
            <a:pPr indent="318135">
              <a:lnSpc>
                <a:spcPct val="150000"/>
              </a:lnSpc>
            </a:pPr>
            <a:r>
              <a:rPr lang="vi-VN" sz="14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&lt;</a:t>
            </a:r>
            <a:r>
              <a:rPr lang="vi-VN" sz="14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body</a:t>
            </a:r>
            <a:r>
              <a:rPr lang="vi-VN" sz="14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&gt;</a:t>
            </a:r>
          </a:p>
          <a:p>
            <a:pPr indent="318135">
              <a:lnSpc>
                <a:spcPct val="150000"/>
              </a:lnSpc>
            </a:pPr>
            <a:r>
              <a:rPr lang="vi-VN" sz="14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&lt;/</a:t>
            </a:r>
            <a:r>
              <a:rPr lang="vi-VN" sz="14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body</a:t>
            </a:r>
            <a:r>
              <a:rPr lang="vi-VN" sz="14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&gt;</a:t>
            </a:r>
          </a:p>
          <a:p>
            <a:pPr indent="318135">
              <a:lnSpc>
                <a:spcPct val="150000"/>
              </a:lnSpc>
            </a:pPr>
            <a:r>
              <a:rPr lang="vi-VN" sz="14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/</a:t>
            </a:r>
            <a:r>
              <a:rPr lang="vi-VN" sz="14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html</a:t>
            </a:r>
            <a:r>
              <a:rPr lang="vi-VN" sz="14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&gt;</a:t>
            </a:r>
            <a:endParaRPr lang="en-US" dirty="0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33A5A7A7-AC20-6F07-FE35-C3086650DF10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832922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02. </a:t>
            </a:r>
            <a:r>
              <a:rPr lang="en-US" sz="2000" b="1" dirty="0" err="1">
                <a:solidFill>
                  <a:srgbClr val="17024E"/>
                </a:solidFill>
              </a:rPr>
              <a:t>Cơ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sở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lý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thuyết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9C9C166-82B8-7E2C-755A-42826D3BCBCA}"/>
              </a:ext>
            </a:extLst>
          </p:cNvPr>
          <p:cNvSpPr txBox="1"/>
          <p:nvPr/>
        </p:nvSpPr>
        <p:spPr>
          <a:xfrm>
            <a:off x="358182" y="886994"/>
            <a:ext cx="8427635" cy="336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Giới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thiệu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về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CSS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Montserrat" pitchFamily="2" charset="-93"/>
                <a:ea typeface="Times New Roman" panose="02020603050405020304" pitchFamily="18" charset="0"/>
              </a:rPr>
              <a:t>     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CSS là viết tắt của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Cascading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Style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Sheets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, một ngôn ngữ thiết kế đơn giản, xử lý một phần giao diện của trang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web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. CSS mô tả cách các phần tử HTML hiển thị trên màn hình và các phương tiện khác.</a:t>
            </a:r>
            <a:endParaRPr lang="en-US" sz="1800" dirty="0">
              <a:solidFill>
                <a:schemeClr val="tx1"/>
              </a:solidFill>
              <a:latin typeface="Montserrat" pitchFamily="2" charset="-93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1800" dirty="0">
              <a:solidFill>
                <a:schemeClr val="tx1"/>
              </a:solidFill>
              <a:effectLst/>
              <a:latin typeface="Montserrat" pitchFamily="2" charset="-93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     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CSS được phân thành 3 loại: Bảng kiểu trực tiếp (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Inline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style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sheet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), bảng kiểu được nhúng vào trong tài liệu HTML (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Internal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style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sheet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), bảng kiểu bên ngoài (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External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style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sheet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). 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8B2DB57-9471-571D-A0DF-AA846389C8C0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93534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02. </a:t>
            </a:r>
            <a:r>
              <a:rPr lang="en-US" sz="2000" b="1" dirty="0" err="1">
                <a:solidFill>
                  <a:srgbClr val="17024E"/>
                </a:solidFill>
              </a:rPr>
              <a:t>Cơ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sở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lý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thuyết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9C9C166-82B8-7E2C-755A-42826D3BCBCA}"/>
              </a:ext>
            </a:extLst>
          </p:cNvPr>
          <p:cNvSpPr txBox="1"/>
          <p:nvPr/>
        </p:nvSpPr>
        <p:spPr>
          <a:xfrm>
            <a:off x="358182" y="886994"/>
            <a:ext cx="8427635" cy="336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Giới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thiệu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về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CSS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Montserrat" pitchFamily="2" charset="-93"/>
                <a:ea typeface="Times New Roman" panose="02020603050405020304" pitchFamily="18" charset="0"/>
              </a:rPr>
              <a:t>     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CSS là viết tắt của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Cascading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Style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Sheets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, một ngôn ngữ thiết kế đơn giản, xử lý một phần giao diện của trang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web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. CSS mô tả cách các phần tử HTML hiển thị trên màn hình và các phương tiện khác.</a:t>
            </a:r>
            <a:endParaRPr lang="en-US" sz="1800" dirty="0">
              <a:solidFill>
                <a:schemeClr val="tx1"/>
              </a:solidFill>
              <a:latin typeface="Montserrat" pitchFamily="2" charset="-93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1800" dirty="0">
              <a:solidFill>
                <a:schemeClr val="tx1"/>
              </a:solidFill>
              <a:effectLst/>
              <a:latin typeface="Montserrat" pitchFamily="2" charset="-93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     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CSS được phân thành 3 loại: Bảng kiểu trực tiếp (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Inline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style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sheet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), bảng kiểu được nhúng vào trong tài liệu HTML (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Internal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style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sheet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), bảng kiểu bên ngoài (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External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style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sheet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). 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E3795D22-7EB5-4D49-7077-EA4E74A4D715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621286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02. </a:t>
            </a:r>
            <a:r>
              <a:rPr lang="en-US" sz="2000" b="1" dirty="0" err="1">
                <a:solidFill>
                  <a:srgbClr val="17024E"/>
                </a:solidFill>
              </a:rPr>
              <a:t>Cơ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sở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lý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thuyết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9C9C166-82B8-7E2C-755A-42826D3BCBCA}"/>
              </a:ext>
            </a:extLst>
          </p:cNvPr>
          <p:cNvSpPr txBox="1"/>
          <p:nvPr/>
        </p:nvSpPr>
        <p:spPr>
          <a:xfrm>
            <a:off x="375006" y="953776"/>
            <a:ext cx="8410811" cy="295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Giới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thiệu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về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CSS</a:t>
            </a:r>
          </a:p>
          <a:p>
            <a:pPr marL="285750" indent="-285750" algn="just">
              <a:lnSpc>
                <a:spcPct val="150000"/>
              </a:lnSpc>
              <a:buClr>
                <a:srgbClr val="17024E"/>
              </a:buClr>
              <a:buFont typeface="Wingdings" panose="05000000000000000000" pitchFamily="2" charset="2"/>
              <a:buChar char="v"/>
            </a:pPr>
            <a:r>
              <a:rPr lang="vi-VN" sz="1800" dirty="0">
                <a:solidFill>
                  <a:schemeClr val="tx1"/>
                </a:solidFill>
                <a:latin typeface="Montserrat" pitchFamily="2" charset="-93"/>
                <a:ea typeface="Times New Roman" panose="02020603050405020304" pitchFamily="18" charset="0"/>
              </a:rPr>
              <a:t>Ưu điểm: </a:t>
            </a:r>
            <a:endParaRPr lang="en-US" sz="1800" dirty="0">
              <a:solidFill>
                <a:schemeClr val="tx1"/>
              </a:solidFill>
              <a:latin typeface="Montserrat" pitchFamily="2" charset="-93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Montserrat" pitchFamily="2" charset="-93"/>
                <a:ea typeface="Times New Roman" panose="02020603050405020304" pitchFamily="18" charset="0"/>
              </a:rPr>
              <a:t>       </a:t>
            </a:r>
            <a:r>
              <a:rPr lang="vi-VN" sz="1800" dirty="0">
                <a:solidFill>
                  <a:schemeClr val="tx1"/>
                </a:solidFill>
                <a:latin typeface="Montserrat" pitchFamily="2" charset="-93"/>
                <a:ea typeface="Times New Roman" panose="02020603050405020304" pitchFamily="18" charset="0"/>
              </a:rPr>
              <a:t>- Dễ dàng khi thực hiện bảo trì.</a:t>
            </a:r>
            <a:endParaRPr lang="en-US" sz="1800" dirty="0">
              <a:solidFill>
                <a:schemeClr val="tx1"/>
              </a:solidFill>
              <a:latin typeface="Montserrat" pitchFamily="2" charset="-93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Montserrat" pitchFamily="2" charset="-93"/>
                <a:ea typeface="Times New Roman" panose="02020603050405020304" pitchFamily="18" charset="0"/>
              </a:rPr>
              <a:t>       </a:t>
            </a:r>
            <a:r>
              <a:rPr lang="vi-VN" sz="1800" dirty="0">
                <a:solidFill>
                  <a:schemeClr val="tx1"/>
                </a:solidFill>
                <a:latin typeface="Montserrat" pitchFamily="2" charset="-93"/>
                <a:ea typeface="Times New Roman" panose="02020603050405020304" pitchFamily="18" charset="0"/>
              </a:rPr>
              <a:t>- Khả năng tiết kiệm thời gian</a:t>
            </a:r>
            <a:endParaRPr lang="en-US" sz="1800" dirty="0">
              <a:solidFill>
                <a:schemeClr val="tx1"/>
              </a:solidFill>
              <a:latin typeface="Montserrat" pitchFamily="2" charset="-93"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rgbClr val="17024E"/>
              </a:buClr>
              <a:buFont typeface="Wingdings" panose="05000000000000000000" pitchFamily="2" charset="2"/>
              <a:buChar char="v"/>
            </a:pPr>
            <a:r>
              <a:rPr lang="vi-VN" sz="1800" dirty="0">
                <a:solidFill>
                  <a:schemeClr val="tx1"/>
                </a:solidFill>
                <a:latin typeface="Montserrat" pitchFamily="2" charset="-93"/>
                <a:ea typeface="Times New Roman" panose="02020603050405020304" pitchFamily="18" charset="0"/>
              </a:rPr>
              <a:t>Nhược điểm:</a:t>
            </a:r>
            <a:endParaRPr lang="en-US" sz="1800" dirty="0">
              <a:solidFill>
                <a:schemeClr val="tx1"/>
              </a:solidFill>
              <a:latin typeface="Montserrat" pitchFamily="2" charset="-93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Montserrat" pitchFamily="2" charset="-93"/>
                <a:ea typeface="Times New Roman" panose="02020603050405020304" pitchFamily="18" charset="0"/>
              </a:rPr>
              <a:t>       </a:t>
            </a:r>
            <a:r>
              <a:rPr lang="vi-VN" sz="1800" dirty="0">
                <a:solidFill>
                  <a:schemeClr val="tx1"/>
                </a:solidFill>
                <a:latin typeface="Montserrat" pitchFamily="2" charset="-93"/>
                <a:ea typeface="Times New Roman" panose="02020603050405020304" pitchFamily="18" charset="0"/>
              </a:rPr>
              <a:t>- Hoạt động khác biệt cho từng trình duyệt</a:t>
            </a:r>
            <a:endParaRPr lang="en-US" sz="1800" dirty="0">
              <a:solidFill>
                <a:schemeClr val="tx1"/>
              </a:solidFill>
              <a:latin typeface="Montserrat" pitchFamily="2" charset="-93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Montserrat" pitchFamily="2" charset="-93"/>
                <a:ea typeface="Times New Roman" panose="02020603050405020304" pitchFamily="18" charset="0"/>
              </a:rPr>
              <a:t>       </a:t>
            </a:r>
            <a:r>
              <a:rPr lang="vi-VN" sz="1800" dirty="0">
                <a:solidFill>
                  <a:schemeClr val="tx1"/>
                </a:solidFill>
                <a:latin typeface="Montserrat" pitchFamily="2" charset="-93"/>
                <a:ea typeface="Times New Roman" panose="02020603050405020304" pitchFamily="18" charset="0"/>
              </a:rPr>
              <a:t>- Định dạng </a:t>
            </a:r>
            <a:r>
              <a:rPr lang="vi-VN" sz="1800" dirty="0" err="1">
                <a:solidFill>
                  <a:schemeClr val="tx1"/>
                </a:solidFill>
                <a:latin typeface="Montserrat" pitchFamily="2" charset="-93"/>
                <a:ea typeface="Times New Roman" panose="02020603050405020304" pitchFamily="18" charset="0"/>
              </a:rPr>
              <a:t>web</a:t>
            </a:r>
            <a:r>
              <a:rPr lang="vi-VN" sz="1800" dirty="0">
                <a:solidFill>
                  <a:schemeClr val="tx1"/>
                </a:solidFill>
                <a:latin typeface="Montserrat" pitchFamily="2" charset="-93"/>
                <a:ea typeface="Times New Roman" panose="02020603050405020304" pitchFamily="18" charset="0"/>
              </a:rPr>
              <a:t> có khả năng rủi ro.</a:t>
            </a:r>
            <a:endParaRPr lang="vi-VN" sz="1800" dirty="0">
              <a:solidFill>
                <a:schemeClr val="tx1"/>
              </a:solidFill>
              <a:effectLst/>
              <a:latin typeface="Montserrat" pitchFamily="2" charset="-93"/>
              <a:ea typeface="Times New Roman" panose="02020603050405020304" pitchFamily="18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FE1D6BD-D90B-D788-8905-6AF71F26F4E5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40017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02. </a:t>
            </a:r>
            <a:r>
              <a:rPr lang="en-US" sz="2000" b="1" dirty="0" err="1">
                <a:solidFill>
                  <a:srgbClr val="17024E"/>
                </a:solidFill>
              </a:rPr>
              <a:t>Cơ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sở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lý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thuyết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9C9C166-82B8-7E2C-755A-42826D3BCBCA}"/>
              </a:ext>
            </a:extLst>
          </p:cNvPr>
          <p:cNvSpPr txBox="1"/>
          <p:nvPr/>
        </p:nvSpPr>
        <p:spPr>
          <a:xfrm>
            <a:off x="228599" y="933160"/>
            <a:ext cx="8686801" cy="327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Giới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thiệu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về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XAMPP</a:t>
            </a:r>
          </a:p>
          <a:p>
            <a:pPr lvl="6" algn="just">
              <a:lnSpc>
                <a:spcPct val="150000"/>
              </a:lnSpc>
            </a:pPr>
            <a:r>
              <a:rPr lang="en-US" sz="1800" b="1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   </a:t>
            </a:r>
            <a:r>
              <a:rPr lang="vi-VN" sz="1800" b="1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Apache</a:t>
            </a:r>
            <a:r>
              <a:rPr lang="vi-VN" sz="1800" b="1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:</a:t>
            </a:r>
            <a:endParaRPr lang="en-US" sz="1800" b="1" dirty="0">
              <a:solidFill>
                <a:schemeClr val="tx1"/>
              </a:solidFill>
              <a:latin typeface="Montserrat" pitchFamily="2" charset="-93"/>
              <a:ea typeface="Times New Roman" panose="02020603050405020304" pitchFamily="18" charset="0"/>
            </a:endParaRPr>
          </a:p>
          <a:p>
            <a:pPr lvl="6" algn="just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Montserrat" pitchFamily="2" charset="-93"/>
              </a:rPr>
              <a:t>     - Website software </a:t>
            </a:r>
            <a:r>
              <a:rPr lang="en-US" sz="1800" dirty="0" err="1">
                <a:solidFill>
                  <a:schemeClr val="tx1"/>
                </a:solidFill>
                <a:latin typeface="Montserrat" pitchFamily="2" charset="-93"/>
              </a:rPr>
              <a:t>sử</a:t>
            </a:r>
            <a:r>
              <a:rPr lang="en-US" sz="1800" dirty="0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itchFamily="2" charset="-93"/>
              </a:rPr>
              <a:t>dụng</a:t>
            </a:r>
            <a:r>
              <a:rPr lang="en-US" sz="1800" dirty="0">
                <a:solidFill>
                  <a:schemeClr val="tx1"/>
                </a:solidFill>
                <a:latin typeface="Montserrat" pitchFamily="2" charset="-93"/>
              </a:rPr>
              <a:t> source code </a:t>
            </a:r>
            <a:r>
              <a:rPr lang="en-US" sz="1800" dirty="0" err="1">
                <a:solidFill>
                  <a:schemeClr val="tx1"/>
                </a:solidFill>
                <a:latin typeface="Montserrat" pitchFamily="2" charset="-93"/>
              </a:rPr>
              <a:t>mở</a:t>
            </a:r>
            <a:r>
              <a:rPr lang="en-US" sz="1800" dirty="0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itchFamily="2" charset="-93"/>
              </a:rPr>
              <a:t>hoàn</a:t>
            </a:r>
            <a:r>
              <a:rPr lang="en-US" sz="1800" dirty="0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itchFamily="2" charset="-93"/>
              </a:rPr>
              <a:t>toàn</a:t>
            </a:r>
            <a:r>
              <a:rPr lang="en-US" sz="1800" dirty="0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itchFamily="2" charset="-93"/>
              </a:rPr>
              <a:t>miễn</a:t>
            </a:r>
            <a:r>
              <a:rPr lang="en-US" sz="1800" dirty="0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itchFamily="2" charset="-93"/>
              </a:rPr>
              <a:t>phí</a:t>
            </a:r>
            <a:endParaRPr lang="en-US" sz="1800" dirty="0">
              <a:solidFill>
                <a:schemeClr val="tx1"/>
              </a:solidFill>
              <a:latin typeface="Montserrat" pitchFamily="2" charset="-93"/>
            </a:endParaRPr>
          </a:p>
          <a:p>
            <a:pPr lvl="1" algn="just">
              <a:lnSpc>
                <a:spcPct val="150000"/>
              </a:lnSpc>
            </a:pPr>
            <a:r>
              <a:rPr lang="en-US" sz="1600" b="1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   </a:t>
            </a:r>
            <a:r>
              <a:rPr lang="vi-VN" sz="1600" b="1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MySQL</a:t>
            </a:r>
            <a:r>
              <a:rPr lang="vi-VN" sz="1600" b="1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:</a:t>
            </a:r>
            <a:endParaRPr lang="en-US" sz="1600" b="1" dirty="0">
              <a:solidFill>
                <a:schemeClr val="tx1"/>
              </a:solidFill>
              <a:effectLst/>
              <a:latin typeface="Montserrat" pitchFamily="2" charset="-93"/>
              <a:ea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Montserrat" pitchFamily="2" charset="-93"/>
              </a:rPr>
              <a:t>     - </a:t>
            </a:r>
            <a:r>
              <a:rPr lang="vi-VN" sz="1800" dirty="0" err="1">
                <a:solidFill>
                  <a:schemeClr val="tx1"/>
                </a:solidFill>
                <a:latin typeface="Montserrat" pitchFamily="2" charset="-93"/>
              </a:rPr>
              <a:t>MySQL</a:t>
            </a:r>
            <a:r>
              <a:rPr lang="vi-VN" sz="1800" dirty="0">
                <a:solidFill>
                  <a:schemeClr val="tx1"/>
                </a:solidFill>
                <a:latin typeface="Montserrat" pitchFamily="2" charset="-93"/>
              </a:rPr>
              <a:t> là một hệ thống quản lý cơ sở dữ liệu liên kết</a:t>
            </a:r>
            <a:endParaRPr lang="en-US" sz="1800" dirty="0">
              <a:solidFill>
                <a:schemeClr val="tx1"/>
              </a:solidFill>
              <a:latin typeface="Montserrat" pitchFamily="2" charset="-93"/>
            </a:endParaRPr>
          </a:p>
          <a:p>
            <a:pPr lvl="1" algn="just">
              <a:lnSpc>
                <a:spcPct val="150000"/>
              </a:lnSpc>
            </a:pPr>
            <a:r>
              <a:rPr lang="en-US" sz="1600" b="1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   </a:t>
            </a:r>
            <a:r>
              <a:rPr lang="vi-VN" sz="1600" b="1" dirty="0" err="1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Per</a:t>
            </a:r>
            <a:r>
              <a:rPr lang="vi-VN" sz="1600" b="1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rPr>
              <a:t>:</a:t>
            </a:r>
            <a:endParaRPr lang="en-US" sz="1600" b="1" dirty="0">
              <a:solidFill>
                <a:schemeClr val="tx1"/>
              </a:solidFill>
              <a:latin typeface="Montserrat" pitchFamily="2" charset="-93"/>
              <a:ea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Montserrat" pitchFamily="2" charset="-93"/>
              </a:rPr>
              <a:t>     - </a:t>
            </a:r>
            <a:r>
              <a:rPr lang="en-US" sz="1800" dirty="0" err="1">
                <a:solidFill>
                  <a:schemeClr val="tx1"/>
                </a:solidFill>
                <a:latin typeface="Montserrat" pitchFamily="2" charset="-93"/>
              </a:rPr>
              <a:t>Một</a:t>
            </a:r>
            <a:r>
              <a:rPr lang="en-US" sz="1800" dirty="0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itchFamily="2" charset="-93"/>
              </a:rPr>
              <a:t>trong</a:t>
            </a:r>
            <a:r>
              <a:rPr lang="en-US" sz="1800" dirty="0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itchFamily="2" charset="-93"/>
              </a:rPr>
              <a:t>những</a:t>
            </a:r>
            <a:r>
              <a:rPr lang="en-US" sz="1800" dirty="0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itchFamily="2" charset="-93"/>
              </a:rPr>
              <a:t>ngôn</a:t>
            </a:r>
            <a:r>
              <a:rPr lang="en-US" sz="1800" dirty="0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itchFamily="2" charset="-93"/>
              </a:rPr>
              <a:t>ngữ</a:t>
            </a:r>
            <a:r>
              <a:rPr lang="en-US" sz="1800" dirty="0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itchFamily="2" charset="-93"/>
              </a:rPr>
              <a:t>lập</a:t>
            </a:r>
            <a:r>
              <a:rPr lang="en-US" sz="1800" dirty="0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itchFamily="2" charset="-93"/>
              </a:rPr>
              <a:t>trình</a:t>
            </a:r>
            <a:r>
              <a:rPr lang="en-US" sz="1800" dirty="0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itchFamily="2" charset="-93"/>
              </a:rPr>
              <a:t>hiện</a:t>
            </a:r>
            <a:r>
              <a:rPr lang="en-US" sz="1800" dirty="0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itchFamily="2" charset="-93"/>
              </a:rPr>
              <a:t>đại</a:t>
            </a:r>
            <a:r>
              <a:rPr lang="en-US" sz="1800" dirty="0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itchFamily="2" charset="-93"/>
              </a:rPr>
              <a:t>hoạt</a:t>
            </a:r>
            <a:r>
              <a:rPr lang="en-US" sz="1800" dirty="0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itchFamily="2" charset="-93"/>
              </a:rPr>
              <a:t>động</a:t>
            </a:r>
            <a:r>
              <a:rPr lang="en-US" sz="1800" dirty="0">
                <a:solidFill>
                  <a:schemeClr val="tx1"/>
                </a:solidFill>
                <a:latin typeface="Montserrat" pitchFamily="2" charset="-93"/>
              </a:rPr>
              <a:t> song </a:t>
            </a:r>
            <a:r>
              <a:rPr lang="en-US" sz="1800" dirty="0" err="1">
                <a:solidFill>
                  <a:schemeClr val="tx1"/>
                </a:solidFill>
                <a:latin typeface="Montserrat" pitchFamily="2" charset="-93"/>
              </a:rPr>
              <a:t>song</a:t>
            </a:r>
            <a:r>
              <a:rPr lang="en-US" sz="1800" dirty="0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itchFamily="2" charset="-93"/>
              </a:rPr>
              <a:t>với</a:t>
            </a:r>
            <a:r>
              <a:rPr lang="en-US" sz="1800" dirty="0">
                <a:solidFill>
                  <a:schemeClr val="tx1"/>
                </a:solidFill>
                <a:latin typeface="Montserrat" pitchFamily="2" charset="-93"/>
              </a:rPr>
              <a:t> PHP </a:t>
            </a:r>
            <a:r>
              <a:rPr lang="en-US" sz="1800" dirty="0" err="1">
                <a:solidFill>
                  <a:schemeClr val="tx1"/>
                </a:solidFill>
                <a:latin typeface="Montserrat" pitchFamily="2" charset="-93"/>
              </a:rPr>
              <a:t>trong</a:t>
            </a:r>
            <a:r>
              <a:rPr lang="en-US" sz="1800" dirty="0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itchFamily="2" charset="-93"/>
              </a:rPr>
              <a:t>Xampp</a:t>
            </a:r>
            <a:r>
              <a:rPr lang="en-US" sz="1800" dirty="0">
                <a:solidFill>
                  <a:schemeClr val="tx1"/>
                </a:solidFill>
                <a:latin typeface="Montserrat" pitchFamily="2" charset="-93"/>
              </a:rPr>
              <a:t> 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CAE93DCC-63F3-E035-F479-00FA415CA750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505713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02. </a:t>
            </a:r>
            <a:r>
              <a:rPr lang="en-US" sz="2000" b="1" dirty="0" err="1">
                <a:solidFill>
                  <a:srgbClr val="17024E"/>
                </a:solidFill>
              </a:rPr>
              <a:t>Cơ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sở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lý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thuyết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9C9C166-82B8-7E2C-755A-42826D3BCBCA}"/>
              </a:ext>
            </a:extLst>
          </p:cNvPr>
          <p:cNvSpPr txBox="1"/>
          <p:nvPr/>
        </p:nvSpPr>
        <p:spPr>
          <a:xfrm>
            <a:off x="228599" y="1302492"/>
            <a:ext cx="8686801" cy="2538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Giới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thiệu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về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PHP Mailer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    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PHPMailer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là một thư viện PHP mã nguồn mở được sử dụng để gửi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email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từ ứng dụng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web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PHP. Nó cung cấp một cách thuận tiện và linh hoạt để tạo và gửi các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email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thông qua mã nguồn PHP, giúp người phát triển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web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thực hiện chức năng gửi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email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trong ứng dụng của họ một cách dễ dàng và hiệu quả.</a:t>
            </a:r>
            <a:endParaRPr lang="en-US" sz="1800" dirty="0">
              <a:solidFill>
                <a:schemeClr val="tx1"/>
              </a:solidFill>
              <a:effectLst/>
              <a:latin typeface="Montserrat" panose="00000500000000000000" pitchFamily="2" charset="0"/>
              <a:ea typeface="Times New Roman" panose="02020603050405020304" pitchFamily="18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AE8A4E2-8B97-18AD-1DA0-47DF5F1289B1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85657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02. </a:t>
            </a:r>
            <a:r>
              <a:rPr lang="en-US" sz="2000" b="1" dirty="0" err="1">
                <a:solidFill>
                  <a:srgbClr val="17024E"/>
                </a:solidFill>
              </a:rPr>
              <a:t>Cơ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sở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lý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thuyết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9C9C166-82B8-7E2C-755A-42826D3BCBCA}"/>
              </a:ext>
            </a:extLst>
          </p:cNvPr>
          <p:cNvSpPr txBox="1"/>
          <p:nvPr/>
        </p:nvSpPr>
        <p:spPr>
          <a:xfrm>
            <a:off x="228599" y="1302492"/>
            <a:ext cx="8686801" cy="2538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Giới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thiệu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về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PHP Mailer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    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PHPMailer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hỗ trợ các tính năng như gửi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email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thông qua SMTP, POP3, IMAP, mã hóa SSL/TLS, đính kèm tập tin, định dạng HTML, xác thực SMTP, và nhiều tính năng khác. Nó giúp tránh được nhiều vấn đề liên quan đến gửi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email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trực tiếp từ mã nguồn PHP thông qua hàm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mail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() mặc định của PHP.</a:t>
            </a:r>
            <a:endParaRPr lang="en-US" sz="1800" dirty="0">
              <a:solidFill>
                <a:schemeClr val="tx1"/>
              </a:solidFill>
              <a:effectLst/>
              <a:latin typeface="Montserrat" panose="00000500000000000000" pitchFamily="2" charset="0"/>
              <a:ea typeface="Times New Roman" panose="02020603050405020304" pitchFamily="18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6FB04F2-540C-71CF-5A8C-A0A8F3A7BA40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5666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02. </a:t>
            </a:r>
            <a:r>
              <a:rPr lang="en-US" sz="2000" b="1" dirty="0" err="1">
                <a:solidFill>
                  <a:srgbClr val="17024E"/>
                </a:solidFill>
              </a:rPr>
              <a:t>Cơ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sở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lý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thuyết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9C9C166-82B8-7E2C-755A-42826D3BCBCA}"/>
              </a:ext>
            </a:extLst>
          </p:cNvPr>
          <p:cNvSpPr txBox="1"/>
          <p:nvPr/>
        </p:nvSpPr>
        <p:spPr>
          <a:xfrm>
            <a:off x="228599" y="1302492"/>
            <a:ext cx="8686801" cy="2538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Giới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thiệu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về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PHP Mailer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     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Sử dụng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PHPMailer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giúp người phát triển có thể kiểm soát linh hoạt hơn quá trình gửi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email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đồng thời cung cấp các tính năng bảo mật và tùy chọn mở rộng. Để sử dụng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PHPMailer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bạn có thể tải nó từ trang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web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chính thức hoặc sử dụng trình quản lý gói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Composer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để cài đặt nó vào dự án của mình.</a:t>
            </a:r>
            <a:endParaRPr lang="en-US" sz="1800" dirty="0">
              <a:solidFill>
                <a:schemeClr val="tx1"/>
              </a:solidFill>
              <a:effectLst/>
              <a:latin typeface="Montserrat" panose="00000500000000000000" pitchFamily="2" charset="0"/>
              <a:ea typeface="Times New Roman" panose="02020603050405020304" pitchFamily="18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9FFEBF36-0E65-2A43-69B5-D452E23C0A6D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090458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02. </a:t>
            </a:r>
            <a:r>
              <a:rPr lang="en-US" sz="2000" b="1" dirty="0" err="1">
                <a:solidFill>
                  <a:srgbClr val="17024E"/>
                </a:solidFill>
              </a:rPr>
              <a:t>Cơ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sở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lý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thuyết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9C9C166-82B8-7E2C-755A-42826D3BCBCA}"/>
              </a:ext>
            </a:extLst>
          </p:cNvPr>
          <p:cNvSpPr txBox="1"/>
          <p:nvPr/>
        </p:nvSpPr>
        <p:spPr>
          <a:xfrm>
            <a:off x="228599" y="973556"/>
            <a:ext cx="8686801" cy="3196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Các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tính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năng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của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PHP Mailer</a:t>
            </a:r>
          </a:p>
          <a:p>
            <a:pPr lvl="1" algn="just">
              <a:lnSpc>
                <a:spcPct val="200000"/>
              </a:lnSpc>
              <a:buClr>
                <a:srgbClr val="17024E"/>
              </a:buClr>
            </a:pP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    -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Hỗ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trợ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đa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giao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thức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gửi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Email</a:t>
            </a:r>
          </a:p>
          <a:p>
            <a:pPr lvl="1" algn="just">
              <a:lnSpc>
                <a:spcPct val="200000"/>
              </a:lnSpc>
              <a:buClr>
                <a:srgbClr val="17024E"/>
              </a:buClr>
            </a:pP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    -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Hỗ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trợ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xác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thực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SMTP</a:t>
            </a:r>
          </a:p>
          <a:p>
            <a:pPr lvl="1" algn="just">
              <a:lnSpc>
                <a:spcPct val="200000"/>
              </a:lnSpc>
              <a:buClr>
                <a:srgbClr val="17024E"/>
              </a:buClr>
            </a:pP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    -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Mã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hóa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SSL/TLS</a:t>
            </a:r>
          </a:p>
          <a:p>
            <a:pPr lvl="1" algn="just">
              <a:lnSpc>
                <a:spcPct val="200000"/>
              </a:lnSpc>
              <a:buClr>
                <a:srgbClr val="17024E"/>
              </a:buClr>
            </a:pP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    -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Đính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kèm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tệp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đính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kèm</a:t>
            </a:r>
            <a:endParaRPr lang="en-US" sz="18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lvl="1" algn="just">
              <a:lnSpc>
                <a:spcPct val="200000"/>
              </a:lnSpc>
              <a:buClr>
                <a:srgbClr val="17024E"/>
              </a:buClr>
            </a:pP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    -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Định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dạng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email HTML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văn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bản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thuần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túy</a:t>
            </a:r>
            <a:endParaRPr lang="en-US" sz="1800" dirty="0">
              <a:solidFill>
                <a:schemeClr val="tx1"/>
              </a:solidFill>
              <a:effectLst/>
              <a:latin typeface="Montserrat" panose="00000500000000000000" pitchFamily="2" charset="0"/>
              <a:ea typeface="Times New Roman" panose="02020603050405020304" pitchFamily="18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9C6548A5-2C7B-8E3F-58A8-8FF4F0DD4824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015836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02. </a:t>
            </a:r>
            <a:r>
              <a:rPr lang="en-US" sz="2000" b="1" dirty="0" err="1">
                <a:solidFill>
                  <a:srgbClr val="17024E"/>
                </a:solidFill>
              </a:rPr>
              <a:t>Cơ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sở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lý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thuyết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9C9C166-82B8-7E2C-755A-42826D3BCBCA}"/>
              </a:ext>
            </a:extLst>
          </p:cNvPr>
          <p:cNvSpPr txBox="1"/>
          <p:nvPr/>
        </p:nvSpPr>
        <p:spPr>
          <a:xfrm>
            <a:off x="228599" y="973556"/>
            <a:ext cx="8686801" cy="336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Các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tính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năng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của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PHP Mailer</a:t>
            </a:r>
          </a:p>
          <a:p>
            <a:pPr marR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    -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80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80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địa</a:t>
            </a:r>
            <a:r>
              <a:rPr lang="en-US" sz="180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chỉ</a:t>
            </a:r>
            <a:r>
              <a:rPr lang="en-US" sz="180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email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nhận</a:t>
            </a:r>
            <a:endParaRPr lang="en-US" sz="240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R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    -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80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80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danh</a:t>
            </a:r>
            <a:r>
              <a:rPr lang="en-US" sz="180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sách</a:t>
            </a:r>
            <a:r>
              <a:rPr lang="en-US" sz="180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nhận</a:t>
            </a:r>
            <a:r>
              <a:rPr lang="en-US" sz="180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đa</a:t>
            </a:r>
            <a:r>
              <a:rPr lang="en-US" sz="180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dạng</a:t>
            </a:r>
            <a:endParaRPr lang="en-US" sz="240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R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    -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80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80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lỗi</a:t>
            </a:r>
            <a:endParaRPr lang="en-US" sz="240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R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    -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Gửi</a:t>
            </a:r>
            <a:r>
              <a:rPr lang="en-US" sz="180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email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bằng</a:t>
            </a:r>
            <a:r>
              <a:rPr lang="en-US" sz="180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ngôn</a:t>
            </a:r>
            <a:r>
              <a:rPr lang="en-US" sz="180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ngữ</a:t>
            </a:r>
            <a:r>
              <a:rPr lang="en-US" sz="180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Unicode</a:t>
            </a:r>
            <a:endParaRPr lang="en-US" sz="240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R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    -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180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180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tùy</a:t>
            </a:r>
            <a:r>
              <a:rPr lang="en-US" sz="180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chỉnh</a:t>
            </a:r>
            <a:r>
              <a:rPr lang="en-US" sz="180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mở</a:t>
            </a:r>
            <a:r>
              <a:rPr lang="en-US" sz="180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rộng</a:t>
            </a:r>
            <a:endParaRPr lang="en-US" sz="240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R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nb-NO" sz="180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    - Quản lý tập tin log</a:t>
            </a:r>
            <a:endParaRPr lang="en-US" sz="240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R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nb-NO" sz="1800" i="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    - Hỗ trợ đa ngôn ngữ</a:t>
            </a:r>
            <a:endParaRPr lang="en-US" sz="240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E4187239-A71C-8816-99FE-1D5D72DD8EF1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11815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>
            <a:spLocks noGrp="1"/>
          </p:cNvSpPr>
          <p:nvPr>
            <p:ph type="title"/>
          </p:nvPr>
        </p:nvSpPr>
        <p:spPr>
          <a:xfrm>
            <a:off x="720000" y="1573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>
                    <a:lumMod val="50000"/>
                  </a:schemeClr>
                </a:solidFill>
              </a:rPr>
              <a:t>NỘI DUNG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9" name="Google Shape;249;p25"/>
          <p:cNvSpPr txBox="1">
            <a:spLocks noGrp="1"/>
          </p:cNvSpPr>
          <p:nvPr>
            <p:ph type="title" idx="2"/>
          </p:nvPr>
        </p:nvSpPr>
        <p:spPr>
          <a:xfrm>
            <a:off x="2122134" y="1092021"/>
            <a:ext cx="503406" cy="4285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ontserrat" panose="00000500000000000000" pitchFamily="2" charset="0"/>
              </a:rPr>
              <a:t>01</a:t>
            </a:r>
            <a:endParaRPr sz="1800" dirty="0">
              <a:latin typeface="Montserrat" panose="00000500000000000000" pitchFamily="2" charset="0"/>
            </a:endParaRPr>
          </a:p>
        </p:txBody>
      </p:sp>
      <p:sp>
        <p:nvSpPr>
          <p:cNvPr id="250" name="Google Shape;250;p25"/>
          <p:cNvSpPr txBox="1">
            <a:spLocks noGrp="1"/>
          </p:cNvSpPr>
          <p:nvPr>
            <p:ph type="subTitle" idx="1"/>
          </p:nvPr>
        </p:nvSpPr>
        <p:spPr>
          <a:xfrm>
            <a:off x="2830524" y="1061206"/>
            <a:ext cx="4911517" cy="490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anose="00000500000000000000" pitchFamily="2" charset="0"/>
              </a:rPr>
              <a:t>Tổng quan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6" name="Google Shape;249;p25">
            <a:extLst>
              <a:ext uri="{FF2B5EF4-FFF2-40B4-BE49-F238E27FC236}">
                <a16:creationId xmlns:a16="http://schemas.microsoft.com/office/drawing/2014/main" id="{26F42B8D-4E7F-E694-2259-C9F3839C45A2}"/>
              </a:ext>
            </a:extLst>
          </p:cNvPr>
          <p:cNvSpPr txBox="1">
            <a:spLocks/>
          </p:cNvSpPr>
          <p:nvPr/>
        </p:nvSpPr>
        <p:spPr>
          <a:xfrm>
            <a:off x="2122134" y="1840116"/>
            <a:ext cx="503406" cy="428554"/>
          </a:xfrm>
          <a:prstGeom prst="rect">
            <a:avLst/>
          </a:prstGeom>
          <a:solidFill>
            <a:schemeClr val="accent1"/>
          </a:solidFill>
          <a:ln w="1143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" sz="1800" dirty="0">
                <a:latin typeface="Montserrat" panose="00000500000000000000" pitchFamily="2" charset="0"/>
              </a:rPr>
              <a:t>02</a:t>
            </a:r>
          </a:p>
        </p:txBody>
      </p:sp>
      <p:sp>
        <p:nvSpPr>
          <p:cNvPr id="7" name="Google Shape;250;p25">
            <a:extLst>
              <a:ext uri="{FF2B5EF4-FFF2-40B4-BE49-F238E27FC236}">
                <a16:creationId xmlns:a16="http://schemas.microsoft.com/office/drawing/2014/main" id="{5C77D1D2-57FF-40A3-1BEA-CFDD5B2475A3}"/>
              </a:ext>
            </a:extLst>
          </p:cNvPr>
          <p:cNvSpPr txBox="1">
            <a:spLocks/>
          </p:cNvSpPr>
          <p:nvPr/>
        </p:nvSpPr>
        <p:spPr>
          <a:xfrm>
            <a:off x="2830524" y="1809301"/>
            <a:ext cx="4911518" cy="490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err="1">
                <a:latin typeface="Montserrat" panose="00000500000000000000" pitchFamily="2" charset="0"/>
              </a:rPr>
              <a:t>Nghiên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cứu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lý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thuyết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8" name="Google Shape;249;p25">
            <a:extLst>
              <a:ext uri="{FF2B5EF4-FFF2-40B4-BE49-F238E27FC236}">
                <a16:creationId xmlns:a16="http://schemas.microsoft.com/office/drawing/2014/main" id="{C85BB9D8-4B05-6DFB-2DE5-0D12FD11E2C0}"/>
              </a:ext>
            </a:extLst>
          </p:cNvPr>
          <p:cNvSpPr txBox="1">
            <a:spLocks/>
          </p:cNvSpPr>
          <p:nvPr/>
        </p:nvSpPr>
        <p:spPr>
          <a:xfrm>
            <a:off x="2122134" y="2588211"/>
            <a:ext cx="503406" cy="428554"/>
          </a:xfrm>
          <a:prstGeom prst="rect">
            <a:avLst/>
          </a:prstGeom>
          <a:solidFill>
            <a:schemeClr val="accent1"/>
          </a:solidFill>
          <a:ln w="1143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" sz="1800" dirty="0">
                <a:latin typeface="Montserrat" panose="00000500000000000000" pitchFamily="2" charset="0"/>
              </a:rPr>
              <a:t>03</a:t>
            </a:r>
          </a:p>
        </p:txBody>
      </p:sp>
      <p:sp>
        <p:nvSpPr>
          <p:cNvPr id="9" name="Google Shape;250;p25">
            <a:extLst>
              <a:ext uri="{FF2B5EF4-FFF2-40B4-BE49-F238E27FC236}">
                <a16:creationId xmlns:a16="http://schemas.microsoft.com/office/drawing/2014/main" id="{A23B0BE2-C082-26A6-AD56-31EEA6EEF942}"/>
              </a:ext>
            </a:extLst>
          </p:cNvPr>
          <p:cNvSpPr txBox="1">
            <a:spLocks/>
          </p:cNvSpPr>
          <p:nvPr/>
        </p:nvSpPr>
        <p:spPr>
          <a:xfrm>
            <a:off x="2830522" y="2557396"/>
            <a:ext cx="4911519" cy="490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err="1">
                <a:latin typeface="Montserrat" panose="00000500000000000000" pitchFamily="2" charset="0"/>
              </a:rPr>
              <a:t>Thực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hiện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hóa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nghiên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cứu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0" name="Google Shape;249;p25">
            <a:extLst>
              <a:ext uri="{FF2B5EF4-FFF2-40B4-BE49-F238E27FC236}">
                <a16:creationId xmlns:a16="http://schemas.microsoft.com/office/drawing/2014/main" id="{53AD400A-C75E-CF3A-DFA0-6BF7AC033F1F}"/>
              </a:ext>
            </a:extLst>
          </p:cNvPr>
          <p:cNvSpPr txBox="1">
            <a:spLocks/>
          </p:cNvSpPr>
          <p:nvPr/>
        </p:nvSpPr>
        <p:spPr>
          <a:xfrm>
            <a:off x="2122134" y="3336306"/>
            <a:ext cx="503406" cy="428554"/>
          </a:xfrm>
          <a:prstGeom prst="rect">
            <a:avLst/>
          </a:prstGeom>
          <a:solidFill>
            <a:schemeClr val="accent1"/>
          </a:solidFill>
          <a:ln w="1143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" sz="1800" dirty="0">
                <a:latin typeface="Montserrat" panose="00000500000000000000" pitchFamily="2" charset="0"/>
              </a:rPr>
              <a:t>04</a:t>
            </a:r>
          </a:p>
        </p:txBody>
      </p:sp>
      <p:sp>
        <p:nvSpPr>
          <p:cNvPr id="11" name="Google Shape;250;p25">
            <a:extLst>
              <a:ext uri="{FF2B5EF4-FFF2-40B4-BE49-F238E27FC236}">
                <a16:creationId xmlns:a16="http://schemas.microsoft.com/office/drawing/2014/main" id="{704B708A-A1C5-D689-8C6D-A25E7DF7591A}"/>
              </a:ext>
            </a:extLst>
          </p:cNvPr>
          <p:cNvSpPr txBox="1">
            <a:spLocks/>
          </p:cNvSpPr>
          <p:nvPr/>
        </p:nvSpPr>
        <p:spPr>
          <a:xfrm>
            <a:off x="2830522" y="3305491"/>
            <a:ext cx="4911520" cy="490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err="1">
                <a:latin typeface="Montserrat" panose="00000500000000000000" pitchFamily="2" charset="0"/>
              </a:rPr>
              <a:t>Kết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quả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nghiên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cứu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2" name="Google Shape;249;p25">
            <a:extLst>
              <a:ext uri="{FF2B5EF4-FFF2-40B4-BE49-F238E27FC236}">
                <a16:creationId xmlns:a16="http://schemas.microsoft.com/office/drawing/2014/main" id="{A573D9DD-35F0-C700-7CED-DEF51C2EE2F8}"/>
              </a:ext>
            </a:extLst>
          </p:cNvPr>
          <p:cNvSpPr txBox="1">
            <a:spLocks/>
          </p:cNvSpPr>
          <p:nvPr/>
        </p:nvSpPr>
        <p:spPr>
          <a:xfrm>
            <a:off x="2122134" y="4084401"/>
            <a:ext cx="503406" cy="428554"/>
          </a:xfrm>
          <a:prstGeom prst="rect">
            <a:avLst/>
          </a:prstGeom>
          <a:solidFill>
            <a:schemeClr val="accent1"/>
          </a:solidFill>
          <a:ln w="1143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" sz="1800" dirty="0">
                <a:latin typeface="Montserrat" panose="00000500000000000000" pitchFamily="2" charset="0"/>
              </a:rPr>
              <a:t>05</a:t>
            </a:r>
          </a:p>
        </p:txBody>
      </p:sp>
      <p:sp>
        <p:nvSpPr>
          <p:cNvPr id="13" name="Google Shape;250;p25">
            <a:extLst>
              <a:ext uri="{FF2B5EF4-FFF2-40B4-BE49-F238E27FC236}">
                <a16:creationId xmlns:a16="http://schemas.microsoft.com/office/drawing/2014/main" id="{8E4C625F-3789-A1AB-40BE-6DE851323403}"/>
              </a:ext>
            </a:extLst>
          </p:cNvPr>
          <p:cNvSpPr txBox="1">
            <a:spLocks/>
          </p:cNvSpPr>
          <p:nvPr/>
        </p:nvSpPr>
        <p:spPr>
          <a:xfrm>
            <a:off x="2830522" y="4053586"/>
            <a:ext cx="4911520" cy="490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err="1">
                <a:latin typeface="Montserrat" panose="00000500000000000000" pitchFamily="2" charset="0"/>
              </a:rPr>
              <a:t>Kết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luận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và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hướng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phát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triển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B9A4CB1-7928-59F8-0E2A-BE95FAF0F2A8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>
            <a:spLocks noGrp="1"/>
          </p:cNvSpPr>
          <p:nvPr>
            <p:ph type="title" idx="2"/>
          </p:nvPr>
        </p:nvSpPr>
        <p:spPr>
          <a:xfrm>
            <a:off x="2152350" y="1234075"/>
            <a:ext cx="4839300" cy="9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8" name="Google Shape;258;p26"/>
          <p:cNvSpPr txBox="1">
            <a:spLocks noGrp="1"/>
          </p:cNvSpPr>
          <p:nvPr>
            <p:ph type="title"/>
          </p:nvPr>
        </p:nvSpPr>
        <p:spPr>
          <a:xfrm>
            <a:off x="679512" y="2351712"/>
            <a:ext cx="7784976" cy="9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HIỆN THỰC HÓA NGHIÊN CỨU</a:t>
            </a:r>
          </a:p>
        </p:txBody>
      </p:sp>
      <p:sp>
        <p:nvSpPr>
          <p:cNvPr id="2" name="Google Shape;404;p37">
            <a:extLst>
              <a:ext uri="{FF2B5EF4-FFF2-40B4-BE49-F238E27FC236}">
                <a16:creationId xmlns:a16="http://schemas.microsoft.com/office/drawing/2014/main" id="{A95F635B-3731-1DEB-E82F-AB2AF1B8BA19}"/>
              </a:ext>
            </a:extLst>
          </p:cNvPr>
          <p:cNvSpPr txBox="1">
            <a:spLocks/>
          </p:cNvSpPr>
          <p:nvPr/>
        </p:nvSpPr>
        <p:spPr>
          <a:xfrm>
            <a:off x="1235137" y="3345612"/>
            <a:ext cx="6673725" cy="738366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</a:rPr>
              <a:t>Công việc nghiên cứu đã tiến hành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</a:rPr>
              <a:t>Kết quả thực nghiệm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CF4859C-CE8A-9EB2-2490-6105B3B94284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128512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03. </a:t>
            </a:r>
            <a:r>
              <a:rPr lang="en-US" sz="2000" b="1" dirty="0" err="1">
                <a:solidFill>
                  <a:srgbClr val="17024E"/>
                </a:solidFill>
              </a:rPr>
              <a:t>Thực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hiện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hóa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nghiên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cứu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9C9C166-82B8-7E2C-755A-42826D3BCBCA}"/>
              </a:ext>
            </a:extLst>
          </p:cNvPr>
          <p:cNvSpPr txBox="1"/>
          <p:nvPr/>
        </p:nvSpPr>
        <p:spPr>
          <a:xfrm>
            <a:off x="261991" y="739088"/>
            <a:ext cx="8653407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Mô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hình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thực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thể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kết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hợp</a:t>
            </a:r>
            <a:endParaRPr lang="en-US" sz="1800" b="1" dirty="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DA12D7-59B9-28DF-9E3B-8CC51D96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97" y="1281379"/>
            <a:ext cx="7233005" cy="3745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2A4B6D7-9387-D785-C590-9A8A76B6770B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688328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03. </a:t>
            </a:r>
            <a:r>
              <a:rPr lang="en-US" sz="2000" b="1" dirty="0" err="1">
                <a:solidFill>
                  <a:srgbClr val="17024E"/>
                </a:solidFill>
              </a:rPr>
              <a:t>Thực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hiện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hóa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nghiên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cứu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9C9C166-82B8-7E2C-755A-42826D3BCBCA}"/>
              </a:ext>
            </a:extLst>
          </p:cNvPr>
          <p:cNvSpPr txBox="1"/>
          <p:nvPr/>
        </p:nvSpPr>
        <p:spPr>
          <a:xfrm>
            <a:off x="86045" y="826419"/>
            <a:ext cx="8971909" cy="3687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Mô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hình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dữ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liệu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mức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logic</a:t>
            </a:r>
          </a:p>
          <a:p>
            <a:pPr lvl="3">
              <a:lnSpc>
                <a:spcPct val="150000"/>
              </a:lnSpc>
            </a:pPr>
            <a:r>
              <a:rPr lang="en-US" sz="155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   BOMON(</a:t>
            </a:r>
            <a:r>
              <a:rPr lang="en-US" sz="1550" u="sng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MaBM</a:t>
            </a:r>
            <a:r>
              <a:rPr lang="en-US" sz="155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55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TenBM</a:t>
            </a:r>
            <a:r>
              <a:rPr lang="en-US" sz="155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)</a:t>
            </a:r>
          </a:p>
          <a:p>
            <a:pPr lvl="3">
              <a:lnSpc>
                <a:spcPct val="150000"/>
              </a:lnSpc>
            </a:pPr>
            <a:r>
              <a:rPr lang="en-US" sz="155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   LOP(</a:t>
            </a:r>
            <a:r>
              <a:rPr lang="en-US" sz="1550" u="sng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MaLop</a:t>
            </a:r>
            <a:r>
              <a:rPr lang="en-US" sz="155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55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TenLop</a:t>
            </a:r>
            <a:r>
              <a:rPr lang="en-US" sz="155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)</a:t>
            </a:r>
          </a:p>
          <a:p>
            <a:pPr lvl="3">
              <a:lnSpc>
                <a:spcPct val="150000"/>
              </a:lnSpc>
            </a:pPr>
            <a:r>
              <a:rPr lang="en-US" sz="155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   HOCKY(</a:t>
            </a:r>
            <a:r>
              <a:rPr lang="en-US" sz="1550" u="sng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MaHK</a:t>
            </a:r>
            <a:r>
              <a:rPr lang="en-US" sz="155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55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TenHK</a:t>
            </a:r>
            <a:r>
              <a:rPr lang="en-US" sz="155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)</a:t>
            </a:r>
          </a:p>
          <a:p>
            <a:pPr lvl="3">
              <a:lnSpc>
                <a:spcPct val="150000"/>
              </a:lnSpc>
            </a:pPr>
            <a:r>
              <a:rPr lang="en-US" sz="155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   NAMHOC(</a:t>
            </a:r>
            <a:r>
              <a:rPr lang="en-US" sz="1550" u="sng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MaNH</a:t>
            </a:r>
            <a:r>
              <a:rPr lang="en-US" sz="155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55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TenNH</a:t>
            </a:r>
            <a:r>
              <a:rPr lang="en-US" sz="155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55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ThoiGianBD</a:t>
            </a:r>
            <a:r>
              <a:rPr lang="en-US" sz="155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55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ThoiGianKT</a:t>
            </a:r>
            <a:r>
              <a:rPr lang="en-US" sz="155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)</a:t>
            </a:r>
          </a:p>
          <a:p>
            <a:pPr lvl="3">
              <a:lnSpc>
                <a:spcPct val="150000"/>
              </a:lnSpc>
            </a:pPr>
            <a:r>
              <a:rPr lang="en-US" sz="155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   MONHOC(</a:t>
            </a:r>
            <a:r>
              <a:rPr lang="en-US" sz="1550" u="sng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MaMon</a:t>
            </a:r>
            <a:r>
              <a:rPr lang="en-US" sz="155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55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TenMon</a:t>
            </a:r>
            <a:r>
              <a:rPr lang="en-US" sz="155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55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SoTinChi</a:t>
            </a:r>
            <a:r>
              <a:rPr lang="en-US" sz="155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)</a:t>
            </a:r>
          </a:p>
          <a:p>
            <a:pPr lvl="3">
              <a:lnSpc>
                <a:spcPct val="150000"/>
              </a:lnSpc>
            </a:pPr>
            <a:r>
              <a:rPr lang="en-US" sz="155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   HINHTHUC(</a:t>
            </a:r>
            <a:r>
              <a:rPr lang="en-US" sz="1550" u="sng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MaHT</a:t>
            </a:r>
            <a:r>
              <a:rPr lang="en-US" sz="155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55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TenHT</a:t>
            </a:r>
            <a:r>
              <a:rPr lang="en-US" sz="155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55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HinhThucThi</a:t>
            </a:r>
            <a:r>
              <a:rPr lang="en-US" sz="155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55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ThoiGian</a:t>
            </a:r>
            <a:r>
              <a:rPr lang="en-US" sz="155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Buoi, </a:t>
            </a:r>
            <a:r>
              <a:rPr lang="en-US" sz="155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DonGia</a:t>
            </a:r>
            <a:r>
              <a:rPr lang="en-US" sz="155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)</a:t>
            </a:r>
          </a:p>
          <a:p>
            <a:pPr lvl="3">
              <a:lnSpc>
                <a:spcPct val="150000"/>
              </a:lnSpc>
            </a:pPr>
            <a:r>
              <a:rPr lang="nb-NO" sz="155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   GIANGVIEN(</a:t>
            </a:r>
            <a:r>
              <a:rPr lang="nb-NO" sz="1550" u="sng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MaGV</a:t>
            </a:r>
            <a:r>
              <a:rPr lang="nb-NO" sz="155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nb-NO" sz="1550" u="dotted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MaBM</a:t>
            </a:r>
            <a:r>
              <a:rPr lang="nb-NO" sz="155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HoTenGV, SdtGV, HocVi, Email, Pass)</a:t>
            </a:r>
            <a:endParaRPr lang="en-US" sz="1550" dirty="0">
              <a:effectLst/>
              <a:latin typeface="Montserrat" panose="00000500000000000000" pitchFamily="2" charset="0"/>
              <a:ea typeface="Times New Roman" panose="02020603050405020304" pitchFamily="18" charset="0"/>
            </a:endParaRPr>
          </a:p>
          <a:p>
            <a:pPr lvl="3">
              <a:lnSpc>
                <a:spcPct val="150000"/>
              </a:lnSpc>
            </a:pPr>
            <a:r>
              <a:rPr lang="nb-NO" sz="155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   LICHTHI(</a:t>
            </a:r>
            <a:r>
              <a:rPr lang="nb-NO" sz="1550" u="sng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MaLT</a:t>
            </a:r>
            <a:r>
              <a:rPr lang="nb-NO" sz="155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nb-NO" sz="1550" u="dotted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MaHK, MaLop, MaHT, MaNH, MaMon</a:t>
            </a:r>
            <a:r>
              <a:rPr lang="nb-NO" sz="155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TenLT, NgayThi, PhongThi, TietThi)</a:t>
            </a:r>
            <a:endParaRPr lang="en-US" sz="1550" dirty="0">
              <a:effectLst/>
              <a:latin typeface="Montserrat" panose="00000500000000000000" pitchFamily="2" charset="0"/>
              <a:ea typeface="Times New Roman" panose="02020603050405020304" pitchFamily="18" charset="0"/>
            </a:endParaRPr>
          </a:p>
          <a:p>
            <a:pPr lvl="3">
              <a:lnSpc>
                <a:spcPct val="150000"/>
              </a:lnSpc>
            </a:pPr>
            <a:r>
              <a:rPr lang="nb-NO" sz="155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   PHANCONGCOITHI(</a:t>
            </a:r>
            <a:r>
              <a:rPr lang="nb-NO" sz="1550" u="sng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MaLT, MaGV</a:t>
            </a:r>
            <a:r>
              <a:rPr lang="nb-NO" sz="155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TinhTrang)</a:t>
            </a:r>
            <a:endParaRPr lang="en-US" sz="1550" dirty="0">
              <a:effectLst/>
              <a:latin typeface="Montserrat" panose="00000500000000000000" pitchFamily="2" charset="0"/>
              <a:ea typeface="Times New Roman" panose="02020603050405020304" pitchFamily="18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48C22BD-CB64-7513-7BFF-42224D527C31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486520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03. </a:t>
            </a:r>
            <a:r>
              <a:rPr lang="en-US" sz="2000" b="1" dirty="0" err="1">
                <a:solidFill>
                  <a:srgbClr val="17024E"/>
                </a:solidFill>
              </a:rPr>
              <a:t>Thực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hiện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hóa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nghiên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cứu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9C9C166-82B8-7E2C-755A-42826D3BCBCA}"/>
              </a:ext>
            </a:extLst>
          </p:cNvPr>
          <p:cNvSpPr txBox="1"/>
          <p:nvPr/>
        </p:nvSpPr>
        <p:spPr>
          <a:xfrm>
            <a:off x="284850" y="595251"/>
            <a:ext cx="8653407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Mô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hình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dữ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liệu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mức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vật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lý</a:t>
            </a:r>
            <a:endParaRPr lang="en-US" sz="1800" b="1" dirty="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30B489-0453-4E55-758F-91C52301A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964" y="1068758"/>
            <a:ext cx="7048072" cy="3928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4BF9A4A4-FFEF-1408-F6E1-6562C4A060DF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679019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03. </a:t>
            </a:r>
            <a:r>
              <a:rPr lang="en-US" sz="2000" b="1" dirty="0" err="1">
                <a:solidFill>
                  <a:srgbClr val="17024E"/>
                </a:solidFill>
              </a:rPr>
              <a:t>Thực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hiện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hóa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nghiên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cứu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9C9C166-82B8-7E2C-755A-42826D3BCBCA}"/>
              </a:ext>
            </a:extLst>
          </p:cNvPr>
          <p:cNvSpPr txBox="1"/>
          <p:nvPr/>
        </p:nvSpPr>
        <p:spPr>
          <a:xfrm>
            <a:off x="284850" y="731743"/>
            <a:ext cx="8653407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Mô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tả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các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bảng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mối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kết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hợp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danh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sách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các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ràng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buộc</a:t>
            </a:r>
            <a:endParaRPr lang="en-US" sz="1800" b="1" dirty="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93EB92B1-BCD8-9F37-1D10-5AD74FEA7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896531"/>
              </p:ext>
            </p:extLst>
          </p:nvPr>
        </p:nvGraphicFramePr>
        <p:xfrm>
          <a:off x="557373" y="2168536"/>
          <a:ext cx="8029253" cy="1289315"/>
        </p:xfrm>
        <a:graphic>
          <a:graphicData uri="http://schemas.openxmlformats.org/drawingml/2006/table">
            <a:tbl>
              <a:tblPr firstRow="1" firstCol="1" bandRow="1">
                <a:tableStyleId>{295C29CC-93BF-4D9E-9C26-4E996B943FDE}</a:tableStyleId>
              </a:tblPr>
              <a:tblGrid>
                <a:gridCol w="638875">
                  <a:extLst>
                    <a:ext uri="{9D8B030D-6E8A-4147-A177-3AD203B41FA5}">
                      <a16:colId xmlns:a16="http://schemas.microsoft.com/office/drawing/2014/main" val="1960559888"/>
                    </a:ext>
                  </a:extLst>
                </a:gridCol>
                <a:gridCol w="1539247">
                  <a:extLst>
                    <a:ext uri="{9D8B030D-6E8A-4147-A177-3AD203B41FA5}">
                      <a16:colId xmlns:a16="http://schemas.microsoft.com/office/drawing/2014/main" val="3963808065"/>
                    </a:ext>
                  </a:extLst>
                </a:gridCol>
                <a:gridCol w="1885308">
                  <a:extLst>
                    <a:ext uri="{9D8B030D-6E8A-4147-A177-3AD203B41FA5}">
                      <a16:colId xmlns:a16="http://schemas.microsoft.com/office/drawing/2014/main" val="1960322505"/>
                    </a:ext>
                  </a:extLst>
                </a:gridCol>
                <a:gridCol w="1736332">
                  <a:extLst>
                    <a:ext uri="{9D8B030D-6E8A-4147-A177-3AD203B41FA5}">
                      <a16:colId xmlns:a16="http://schemas.microsoft.com/office/drawing/2014/main" val="3081271452"/>
                    </a:ext>
                  </a:extLst>
                </a:gridCol>
                <a:gridCol w="2229491">
                  <a:extLst>
                    <a:ext uri="{9D8B030D-6E8A-4147-A177-3AD203B41FA5}">
                      <a16:colId xmlns:a16="http://schemas.microsoft.com/office/drawing/2014/main" val="1243939665"/>
                    </a:ext>
                  </a:extLst>
                </a:gridCol>
              </a:tblGrid>
              <a:tr h="644657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STT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Thuộc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tính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Kiểu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dữ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liệu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Ràng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buộc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Diễn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giải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556833"/>
                  </a:ext>
                </a:extLst>
              </a:tr>
              <a:tr h="322329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1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MaBM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Interger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Khóa</a:t>
                      </a:r>
                      <a:r>
                        <a:rPr lang="en-GB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chính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Mã</a:t>
                      </a:r>
                      <a:r>
                        <a:rPr lang="en-GB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bộ</a:t>
                      </a:r>
                      <a:r>
                        <a:rPr lang="en-GB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môn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6803752"/>
                  </a:ext>
                </a:extLst>
              </a:tr>
              <a:tr h="322329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2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TenBM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effectLst/>
                          <a:latin typeface="Montserrat" panose="00000500000000000000" pitchFamily="2" charset="0"/>
                        </a:rPr>
                        <a:t>Varchar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700" dirty="0"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Tên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bộ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môn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8775357"/>
                  </a:ext>
                </a:extLst>
              </a:tr>
            </a:tbl>
          </a:graphicData>
        </a:graphic>
      </p:graphicFrame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5526143D-97E8-02B2-4E48-A46EF2DCC02A}"/>
              </a:ext>
            </a:extLst>
          </p:cNvPr>
          <p:cNvSpPr txBox="1"/>
          <p:nvPr/>
        </p:nvSpPr>
        <p:spPr>
          <a:xfrm>
            <a:off x="557373" y="1460014"/>
            <a:ext cx="201373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>
                <a:latin typeface="Montserrat" panose="00000500000000000000" pitchFamily="2" charset="0"/>
              </a:rPr>
              <a:t>Bảng</a:t>
            </a:r>
            <a:r>
              <a:rPr lang="en-US" sz="1700" dirty="0">
                <a:latin typeface="Montserrat" panose="00000500000000000000" pitchFamily="2" charset="0"/>
              </a:rPr>
              <a:t> </a:t>
            </a:r>
            <a:r>
              <a:rPr lang="en-US" sz="1700" dirty="0" err="1">
                <a:latin typeface="Montserrat" panose="00000500000000000000" pitchFamily="2" charset="0"/>
              </a:rPr>
              <a:t>Bộ</a:t>
            </a:r>
            <a:r>
              <a:rPr lang="en-US" sz="1700" dirty="0">
                <a:latin typeface="Montserrat" panose="00000500000000000000" pitchFamily="2" charset="0"/>
              </a:rPr>
              <a:t> </a:t>
            </a:r>
            <a:r>
              <a:rPr lang="en-US" sz="1700" dirty="0" err="1">
                <a:latin typeface="Montserrat" panose="00000500000000000000" pitchFamily="2" charset="0"/>
              </a:rPr>
              <a:t>môn</a:t>
            </a:r>
            <a:endParaRPr lang="en-US" sz="1700" dirty="0">
              <a:latin typeface="Montserrat" panose="00000500000000000000" pitchFamily="2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4F7D4E18-CF18-3290-8A35-A195BC473CEE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042324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03. </a:t>
            </a:r>
            <a:r>
              <a:rPr lang="en-US" sz="2000" b="1" dirty="0" err="1">
                <a:solidFill>
                  <a:srgbClr val="17024E"/>
                </a:solidFill>
              </a:rPr>
              <a:t>Thực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hiện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hóa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nghiên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cứu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9C9C166-82B8-7E2C-755A-42826D3BCBCA}"/>
              </a:ext>
            </a:extLst>
          </p:cNvPr>
          <p:cNvSpPr txBox="1"/>
          <p:nvPr/>
        </p:nvSpPr>
        <p:spPr>
          <a:xfrm>
            <a:off x="284850" y="731743"/>
            <a:ext cx="8653407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Mô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tả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các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bảng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mối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kết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hợp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danh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sách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các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ràng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buộc</a:t>
            </a:r>
            <a:endParaRPr lang="en-US" sz="1800" b="1" dirty="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5526143D-97E8-02B2-4E48-A46EF2DCC02A}"/>
              </a:ext>
            </a:extLst>
          </p:cNvPr>
          <p:cNvSpPr txBox="1"/>
          <p:nvPr/>
        </p:nvSpPr>
        <p:spPr>
          <a:xfrm>
            <a:off x="557373" y="1460014"/>
            <a:ext cx="201373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>
                <a:latin typeface="Montserrat" panose="00000500000000000000" pitchFamily="2" charset="0"/>
              </a:rPr>
              <a:t>Bảng</a:t>
            </a:r>
            <a:r>
              <a:rPr lang="en-US" sz="1700" dirty="0">
                <a:latin typeface="Montserrat" panose="00000500000000000000" pitchFamily="2" charset="0"/>
              </a:rPr>
              <a:t> </a:t>
            </a:r>
            <a:r>
              <a:rPr lang="en-US" sz="1700" dirty="0" err="1">
                <a:latin typeface="Montserrat" panose="00000500000000000000" pitchFamily="2" charset="0"/>
              </a:rPr>
              <a:t>Lớp</a:t>
            </a:r>
            <a:endParaRPr lang="en-US" sz="1700" dirty="0">
              <a:latin typeface="Montserrat" panose="00000500000000000000" pitchFamily="2" charset="0"/>
            </a:endParaRPr>
          </a:p>
        </p:txBody>
      </p:sp>
      <p:graphicFrame>
        <p:nvGraphicFramePr>
          <p:cNvPr id="7" name="Bảng 6">
            <a:extLst>
              <a:ext uri="{FF2B5EF4-FFF2-40B4-BE49-F238E27FC236}">
                <a16:creationId xmlns:a16="http://schemas.microsoft.com/office/drawing/2014/main" id="{1E0E2F95-EE5F-3D50-4C36-ABE40F1EA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134093"/>
              </p:ext>
            </p:extLst>
          </p:nvPr>
        </p:nvGraphicFramePr>
        <p:xfrm>
          <a:off x="569509" y="2236824"/>
          <a:ext cx="8004981" cy="1215293"/>
        </p:xfrm>
        <a:graphic>
          <a:graphicData uri="http://schemas.openxmlformats.org/drawingml/2006/table">
            <a:tbl>
              <a:tblPr firstRow="1" firstCol="1" bandRow="1">
                <a:tableStyleId>{295C29CC-93BF-4D9E-9C26-4E996B943FDE}</a:tableStyleId>
              </a:tblPr>
              <a:tblGrid>
                <a:gridCol w="636944">
                  <a:extLst>
                    <a:ext uri="{9D8B030D-6E8A-4147-A177-3AD203B41FA5}">
                      <a16:colId xmlns:a16="http://schemas.microsoft.com/office/drawing/2014/main" val="2847985921"/>
                    </a:ext>
                  </a:extLst>
                </a:gridCol>
                <a:gridCol w="1608222">
                  <a:extLst>
                    <a:ext uri="{9D8B030D-6E8A-4147-A177-3AD203B41FA5}">
                      <a16:colId xmlns:a16="http://schemas.microsoft.com/office/drawing/2014/main" val="2975573650"/>
                    </a:ext>
                  </a:extLst>
                </a:gridCol>
                <a:gridCol w="1841006">
                  <a:extLst>
                    <a:ext uri="{9D8B030D-6E8A-4147-A177-3AD203B41FA5}">
                      <a16:colId xmlns:a16="http://schemas.microsoft.com/office/drawing/2014/main" val="529679764"/>
                    </a:ext>
                  </a:extLst>
                </a:gridCol>
                <a:gridCol w="1846237">
                  <a:extLst>
                    <a:ext uri="{9D8B030D-6E8A-4147-A177-3AD203B41FA5}">
                      <a16:colId xmlns:a16="http://schemas.microsoft.com/office/drawing/2014/main" val="3109293543"/>
                    </a:ext>
                  </a:extLst>
                </a:gridCol>
                <a:gridCol w="2072572">
                  <a:extLst>
                    <a:ext uri="{9D8B030D-6E8A-4147-A177-3AD203B41FA5}">
                      <a16:colId xmlns:a16="http://schemas.microsoft.com/office/drawing/2014/main" val="474542914"/>
                    </a:ext>
                  </a:extLst>
                </a:gridCol>
              </a:tblGrid>
              <a:tr h="597341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STT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Thuộc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tính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Kiểu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dữ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liệu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Ràng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buộc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Diễn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giải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840419"/>
                  </a:ext>
                </a:extLst>
              </a:tr>
              <a:tr h="308976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1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MaLop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Interger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Khóa</a:t>
                      </a:r>
                      <a:r>
                        <a:rPr lang="en-GB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chính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Mã</a:t>
                      </a:r>
                      <a:r>
                        <a:rPr lang="en-GB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lớp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327837"/>
                  </a:ext>
                </a:extLst>
              </a:tr>
              <a:tr h="308976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2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TenLop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effectLst/>
                          <a:latin typeface="Montserrat" panose="00000500000000000000" pitchFamily="2" charset="0"/>
                        </a:rPr>
                        <a:t>Varchar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700" dirty="0"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Tên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lớp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2405043"/>
                  </a:ext>
                </a:extLst>
              </a:tr>
            </a:tbl>
          </a:graphicData>
        </a:graphic>
      </p:graphicFrame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79BC141-0028-E43E-A5F6-793225F69A9C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830628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03. </a:t>
            </a:r>
            <a:r>
              <a:rPr lang="en-US" sz="2000" b="1" dirty="0" err="1">
                <a:solidFill>
                  <a:srgbClr val="17024E"/>
                </a:solidFill>
              </a:rPr>
              <a:t>Thực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hiện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hóa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nghiên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cứu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9C9C166-82B8-7E2C-755A-42826D3BCBCA}"/>
              </a:ext>
            </a:extLst>
          </p:cNvPr>
          <p:cNvSpPr txBox="1"/>
          <p:nvPr/>
        </p:nvSpPr>
        <p:spPr>
          <a:xfrm>
            <a:off x="284850" y="731743"/>
            <a:ext cx="8653407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Mô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tả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các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bảng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mối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kết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hợp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danh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sách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các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ràng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buộc</a:t>
            </a:r>
            <a:endParaRPr lang="en-US" sz="1800" b="1" dirty="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5526143D-97E8-02B2-4E48-A46EF2DCC02A}"/>
              </a:ext>
            </a:extLst>
          </p:cNvPr>
          <p:cNvSpPr txBox="1"/>
          <p:nvPr/>
        </p:nvSpPr>
        <p:spPr>
          <a:xfrm>
            <a:off x="557373" y="1460014"/>
            <a:ext cx="201373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>
                <a:latin typeface="Montserrat" panose="00000500000000000000" pitchFamily="2" charset="0"/>
              </a:rPr>
              <a:t>Bảng</a:t>
            </a:r>
            <a:r>
              <a:rPr lang="en-US" sz="1700" dirty="0">
                <a:latin typeface="Montserrat" panose="00000500000000000000" pitchFamily="2" charset="0"/>
              </a:rPr>
              <a:t> </a:t>
            </a:r>
            <a:r>
              <a:rPr lang="en-US" sz="1700" dirty="0" err="1">
                <a:latin typeface="Montserrat" panose="00000500000000000000" pitchFamily="2" charset="0"/>
              </a:rPr>
              <a:t>Học</a:t>
            </a:r>
            <a:r>
              <a:rPr lang="en-US" sz="1700" dirty="0">
                <a:latin typeface="Montserrat" panose="00000500000000000000" pitchFamily="2" charset="0"/>
              </a:rPr>
              <a:t> </a:t>
            </a:r>
            <a:r>
              <a:rPr lang="en-US" sz="1700" dirty="0" err="1">
                <a:latin typeface="Montserrat" panose="00000500000000000000" pitchFamily="2" charset="0"/>
              </a:rPr>
              <a:t>kỳ</a:t>
            </a:r>
            <a:endParaRPr lang="en-US" sz="1700" dirty="0">
              <a:latin typeface="Montserrat" panose="00000500000000000000" pitchFamily="2" charset="0"/>
            </a:endParaRPr>
          </a:p>
        </p:txBody>
      </p:sp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6CBE7691-821C-04EC-D4CB-5D5D4591E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622066"/>
              </p:ext>
            </p:extLst>
          </p:nvPr>
        </p:nvGraphicFramePr>
        <p:xfrm>
          <a:off x="737241" y="2194220"/>
          <a:ext cx="7669518" cy="1568129"/>
        </p:xfrm>
        <a:graphic>
          <a:graphicData uri="http://schemas.openxmlformats.org/drawingml/2006/table">
            <a:tbl>
              <a:tblPr firstRow="1" firstCol="1" bandRow="1">
                <a:tableStyleId>{295C29CC-93BF-4D9E-9C26-4E996B943FDE}</a:tableStyleId>
              </a:tblPr>
              <a:tblGrid>
                <a:gridCol w="610251">
                  <a:extLst>
                    <a:ext uri="{9D8B030D-6E8A-4147-A177-3AD203B41FA5}">
                      <a16:colId xmlns:a16="http://schemas.microsoft.com/office/drawing/2014/main" val="915226555"/>
                    </a:ext>
                  </a:extLst>
                </a:gridCol>
                <a:gridCol w="1724481">
                  <a:extLst>
                    <a:ext uri="{9D8B030D-6E8A-4147-A177-3AD203B41FA5}">
                      <a16:colId xmlns:a16="http://schemas.microsoft.com/office/drawing/2014/main" val="4228706205"/>
                    </a:ext>
                  </a:extLst>
                </a:gridCol>
                <a:gridCol w="1839074">
                  <a:extLst>
                    <a:ext uri="{9D8B030D-6E8A-4147-A177-3AD203B41FA5}">
                      <a16:colId xmlns:a16="http://schemas.microsoft.com/office/drawing/2014/main" val="3014898332"/>
                    </a:ext>
                  </a:extLst>
                </a:gridCol>
                <a:gridCol w="1684962">
                  <a:extLst>
                    <a:ext uri="{9D8B030D-6E8A-4147-A177-3AD203B41FA5}">
                      <a16:colId xmlns:a16="http://schemas.microsoft.com/office/drawing/2014/main" val="3725427507"/>
                    </a:ext>
                  </a:extLst>
                </a:gridCol>
                <a:gridCol w="1810750">
                  <a:extLst>
                    <a:ext uri="{9D8B030D-6E8A-4147-A177-3AD203B41FA5}">
                      <a16:colId xmlns:a16="http://schemas.microsoft.com/office/drawing/2014/main" val="1417667976"/>
                    </a:ext>
                  </a:extLst>
                </a:gridCol>
              </a:tblGrid>
              <a:tr h="784065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STT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Thuộc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tính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Kiểu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dữ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liệu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Ràng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buộc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Diễn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giải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577292"/>
                  </a:ext>
                </a:extLst>
              </a:tr>
              <a:tr h="392032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1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MaHK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Interger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Khóa</a:t>
                      </a:r>
                      <a:r>
                        <a:rPr lang="en-GB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chính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Mã</a:t>
                      </a:r>
                      <a:r>
                        <a:rPr lang="en-GB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học</a:t>
                      </a:r>
                      <a:r>
                        <a:rPr lang="en-GB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kỳ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5419350"/>
                  </a:ext>
                </a:extLst>
              </a:tr>
              <a:tr h="392032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2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TenHK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effectLst/>
                          <a:latin typeface="Montserrat" panose="00000500000000000000" pitchFamily="2" charset="0"/>
                        </a:rPr>
                        <a:t>Varchar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700"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Tên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học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kỳ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47214327"/>
                  </a:ext>
                </a:extLst>
              </a:tr>
            </a:tbl>
          </a:graphicData>
        </a:graphic>
      </p:graphicFrame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1692A075-00D3-7D32-6380-D1274CA2DD95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4291686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03. </a:t>
            </a:r>
            <a:r>
              <a:rPr lang="en-US" sz="2000" b="1" dirty="0" err="1">
                <a:solidFill>
                  <a:srgbClr val="17024E"/>
                </a:solidFill>
              </a:rPr>
              <a:t>Thực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hiện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hóa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nghiên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cứu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9C9C166-82B8-7E2C-755A-42826D3BCBCA}"/>
              </a:ext>
            </a:extLst>
          </p:cNvPr>
          <p:cNvSpPr txBox="1"/>
          <p:nvPr/>
        </p:nvSpPr>
        <p:spPr>
          <a:xfrm>
            <a:off x="284850" y="731743"/>
            <a:ext cx="8653407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Mô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tả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các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bảng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mối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kết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hợp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danh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sách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các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ràng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buộc</a:t>
            </a:r>
            <a:endParaRPr lang="en-US" sz="1800" b="1" dirty="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5526143D-97E8-02B2-4E48-A46EF2DCC02A}"/>
              </a:ext>
            </a:extLst>
          </p:cNvPr>
          <p:cNvSpPr txBox="1"/>
          <p:nvPr/>
        </p:nvSpPr>
        <p:spPr>
          <a:xfrm>
            <a:off x="557373" y="1460014"/>
            <a:ext cx="201373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>
                <a:latin typeface="Montserrat" panose="00000500000000000000" pitchFamily="2" charset="0"/>
              </a:rPr>
              <a:t>Bảng</a:t>
            </a:r>
            <a:r>
              <a:rPr lang="en-US" sz="1700" dirty="0">
                <a:latin typeface="Montserrat" panose="00000500000000000000" pitchFamily="2" charset="0"/>
              </a:rPr>
              <a:t> </a:t>
            </a:r>
            <a:r>
              <a:rPr lang="en-US" sz="1700" dirty="0" err="1">
                <a:latin typeface="Montserrat" panose="00000500000000000000" pitchFamily="2" charset="0"/>
              </a:rPr>
              <a:t>Năm</a:t>
            </a:r>
            <a:r>
              <a:rPr lang="en-US" sz="1700" dirty="0">
                <a:latin typeface="Montserrat" panose="00000500000000000000" pitchFamily="2" charset="0"/>
              </a:rPr>
              <a:t> </a:t>
            </a:r>
            <a:r>
              <a:rPr lang="en-US" sz="1700" dirty="0" err="1">
                <a:latin typeface="Montserrat" panose="00000500000000000000" pitchFamily="2" charset="0"/>
              </a:rPr>
              <a:t>học</a:t>
            </a:r>
            <a:endParaRPr lang="en-US" sz="1700" dirty="0">
              <a:latin typeface="Montserrat" panose="00000500000000000000" pitchFamily="2" charset="0"/>
            </a:endParaRPr>
          </a:p>
        </p:txBody>
      </p:sp>
      <p:graphicFrame>
        <p:nvGraphicFramePr>
          <p:cNvPr id="7" name="Bảng 6">
            <a:extLst>
              <a:ext uri="{FF2B5EF4-FFF2-40B4-BE49-F238E27FC236}">
                <a16:creationId xmlns:a16="http://schemas.microsoft.com/office/drawing/2014/main" id="{400E700D-CF10-D923-C66D-95FC3202F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722427"/>
              </p:ext>
            </p:extLst>
          </p:nvPr>
        </p:nvGraphicFramePr>
        <p:xfrm>
          <a:off x="357027" y="2081204"/>
          <a:ext cx="8429946" cy="1715784"/>
        </p:xfrm>
        <a:graphic>
          <a:graphicData uri="http://schemas.openxmlformats.org/drawingml/2006/table">
            <a:tbl>
              <a:tblPr firstRow="1" firstCol="1" bandRow="1">
                <a:tableStyleId>{295C29CC-93BF-4D9E-9C26-4E996B943FDE}</a:tableStyleId>
              </a:tblPr>
              <a:tblGrid>
                <a:gridCol w="664411">
                  <a:extLst>
                    <a:ext uri="{9D8B030D-6E8A-4147-A177-3AD203B41FA5}">
                      <a16:colId xmlns:a16="http://schemas.microsoft.com/office/drawing/2014/main" val="1388718611"/>
                    </a:ext>
                  </a:extLst>
                </a:gridCol>
                <a:gridCol w="1639569">
                  <a:extLst>
                    <a:ext uri="{9D8B030D-6E8A-4147-A177-3AD203B41FA5}">
                      <a16:colId xmlns:a16="http://schemas.microsoft.com/office/drawing/2014/main" val="2821662754"/>
                    </a:ext>
                  </a:extLst>
                </a:gridCol>
                <a:gridCol w="1577083">
                  <a:extLst>
                    <a:ext uri="{9D8B030D-6E8A-4147-A177-3AD203B41FA5}">
                      <a16:colId xmlns:a16="http://schemas.microsoft.com/office/drawing/2014/main" val="223786460"/>
                    </a:ext>
                  </a:extLst>
                </a:gridCol>
                <a:gridCol w="1659276">
                  <a:extLst>
                    <a:ext uri="{9D8B030D-6E8A-4147-A177-3AD203B41FA5}">
                      <a16:colId xmlns:a16="http://schemas.microsoft.com/office/drawing/2014/main" val="2240833945"/>
                    </a:ext>
                  </a:extLst>
                </a:gridCol>
                <a:gridCol w="2889607">
                  <a:extLst>
                    <a:ext uri="{9D8B030D-6E8A-4147-A177-3AD203B41FA5}">
                      <a16:colId xmlns:a16="http://schemas.microsoft.com/office/drawing/2014/main" val="2199460676"/>
                    </a:ext>
                  </a:extLst>
                </a:gridCol>
              </a:tblGrid>
              <a:tr h="571928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STT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Thuộc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tính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Kiểu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dữ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liệu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Ràng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buộc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Diễn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giải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107444"/>
                  </a:ext>
                </a:extLst>
              </a:tr>
              <a:tr h="285964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1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MaNH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Interger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Khóa chính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Mã</a:t>
                      </a:r>
                      <a:r>
                        <a:rPr lang="en-GB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năm</a:t>
                      </a:r>
                      <a:r>
                        <a:rPr lang="en-GB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học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9606320"/>
                  </a:ext>
                </a:extLst>
              </a:tr>
              <a:tr h="285964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2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TenNH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Varchar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700" dirty="0"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  <a:latin typeface="Montserrat" panose="00000500000000000000" pitchFamily="2" charset="0"/>
                        </a:rPr>
                        <a:t>Tên năm học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7104485"/>
                  </a:ext>
                </a:extLst>
              </a:tr>
              <a:tr h="285964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3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ThoiGianBD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Date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700"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Thời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gian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bắt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đầu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học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kỳ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1788977"/>
                  </a:ext>
                </a:extLst>
              </a:tr>
              <a:tr h="285964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4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ThoiGianKT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Date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700"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Thời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gian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kết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thúc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học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kỳ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9455753"/>
                  </a:ext>
                </a:extLst>
              </a:tr>
            </a:tbl>
          </a:graphicData>
        </a:graphic>
      </p:graphicFrame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C366965-3111-9B19-B13A-C4B1ABCB1374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947885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03. </a:t>
            </a:r>
            <a:r>
              <a:rPr lang="en-US" sz="2000" b="1" dirty="0" err="1">
                <a:solidFill>
                  <a:srgbClr val="17024E"/>
                </a:solidFill>
              </a:rPr>
              <a:t>Thực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hiện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hóa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nghiên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cứu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9C9C166-82B8-7E2C-755A-42826D3BCBCA}"/>
              </a:ext>
            </a:extLst>
          </p:cNvPr>
          <p:cNvSpPr txBox="1"/>
          <p:nvPr/>
        </p:nvSpPr>
        <p:spPr>
          <a:xfrm>
            <a:off x="284850" y="731743"/>
            <a:ext cx="8653407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Mô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tả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các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bảng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mối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kết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hợp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danh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sách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các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ràng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buộc</a:t>
            </a:r>
            <a:endParaRPr lang="en-US" sz="1800" b="1" dirty="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5526143D-97E8-02B2-4E48-A46EF2DCC02A}"/>
              </a:ext>
            </a:extLst>
          </p:cNvPr>
          <p:cNvSpPr txBox="1"/>
          <p:nvPr/>
        </p:nvSpPr>
        <p:spPr>
          <a:xfrm>
            <a:off x="557373" y="1460014"/>
            <a:ext cx="201373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>
                <a:latin typeface="Montserrat" panose="00000500000000000000" pitchFamily="2" charset="0"/>
              </a:rPr>
              <a:t>Bảng</a:t>
            </a:r>
            <a:r>
              <a:rPr lang="en-US" sz="1700" dirty="0">
                <a:latin typeface="Montserrat" panose="00000500000000000000" pitchFamily="2" charset="0"/>
              </a:rPr>
              <a:t> Môn </a:t>
            </a:r>
            <a:r>
              <a:rPr lang="en-US" sz="1700" dirty="0" err="1">
                <a:latin typeface="Montserrat" panose="00000500000000000000" pitchFamily="2" charset="0"/>
              </a:rPr>
              <a:t>học</a:t>
            </a:r>
            <a:endParaRPr lang="en-US" sz="1700" dirty="0">
              <a:latin typeface="Montserrat" panose="00000500000000000000" pitchFamily="2" charset="0"/>
            </a:endParaRPr>
          </a:p>
        </p:txBody>
      </p:sp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43F48E3A-68E6-7CD0-42B2-046C5EEC0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414028"/>
              </p:ext>
            </p:extLst>
          </p:nvPr>
        </p:nvGraphicFramePr>
        <p:xfrm>
          <a:off x="543117" y="2044507"/>
          <a:ext cx="8057766" cy="1618230"/>
        </p:xfrm>
        <a:graphic>
          <a:graphicData uri="http://schemas.openxmlformats.org/drawingml/2006/table">
            <a:tbl>
              <a:tblPr firstRow="1" firstCol="1" bandRow="1">
                <a:tableStyleId>{295C29CC-93BF-4D9E-9C26-4E996B943FDE}</a:tableStyleId>
              </a:tblPr>
              <a:tblGrid>
                <a:gridCol w="641144">
                  <a:extLst>
                    <a:ext uri="{9D8B030D-6E8A-4147-A177-3AD203B41FA5}">
                      <a16:colId xmlns:a16="http://schemas.microsoft.com/office/drawing/2014/main" val="3285426647"/>
                    </a:ext>
                  </a:extLst>
                </a:gridCol>
                <a:gridCol w="1657957">
                  <a:extLst>
                    <a:ext uri="{9D8B030D-6E8A-4147-A177-3AD203B41FA5}">
                      <a16:colId xmlns:a16="http://schemas.microsoft.com/office/drawing/2014/main" val="530457519"/>
                    </a:ext>
                  </a:extLst>
                </a:gridCol>
                <a:gridCol w="1967501">
                  <a:extLst>
                    <a:ext uri="{9D8B030D-6E8A-4147-A177-3AD203B41FA5}">
                      <a16:colId xmlns:a16="http://schemas.microsoft.com/office/drawing/2014/main" val="3381856252"/>
                    </a:ext>
                  </a:extLst>
                </a:gridCol>
                <a:gridCol w="1643865">
                  <a:extLst>
                    <a:ext uri="{9D8B030D-6E8A-4147-A177-3AD203B41FA5}">
                      <a16:colId xmlns:a16="http://schemas.microsoft.com/office/drawing/2014/main" val="2126776662"/>
                    </a:ext>
                  </a:extLst>
                </a:gridCol>
                <a:gridCol w="2147299">
                  <a:extLst>
                    <a:ext uri="{9D8B030D-6E8A-4147-A177-3AD203B41FA5}">
                      <a16:colId xmlns:a16="http://schemas.microsoft.com/office/drawing/2014/main" val="4171567768"/>
                    </a:ext>
                  </a:extLst>
                </a:gridCol>
              </a:tblGrid>
              <a:tr h="647292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STT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Thuộc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tính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Kiểu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dữ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liệu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Ràng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buộc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Diễn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giải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193118"/>
                  </a:ext>
                </a:extLst>
              </a:tr>
              <a:tr h="323646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1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MaMon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Interger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Khóa chính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Mã môn học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0241127"/>
                  </a:ext>
                </a:extLst>
              </a:tr>
              <a:tr h="323646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2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TenMon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Varchar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700" dirty="0"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Tên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môn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học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62925986"/>
                  </a:ext>
                </a:extLst>
              </a:tr>
              <a:tr h="323646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3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SoTinChi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effectLst/>
                          <a:latin typeface="Montserrat" panose="00000500000000000000" pitchFamily="2" charset="0"/>
                        </a:rPr>
                        <a:t>Varchar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700"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Số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tín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chỉ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82526315"/>
                  </a:ext>
                </a:extLst>
              </a:tr>
            </a:tbl>
          </a:graphicData>
        </a:graphic>
      </p:graphicFrame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90E4853-C73F-D69F-2A96-EBF1C047E378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958491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03. </a:t>
            </a:r>
            <a:r>
              <a:rPr lang="en-US" sz="2000" b="1" dirty="0" err="1">
                <a:solidFill>
                  <a:srgbClr val="17024E"/>
                </a:solidFill>
              </a:rPr>
              <a:t>Thực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hiện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hóa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nghiên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cứu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9C9C166-82B8-7E2C-755A-42826D3BCBCA}"/>
              </a:ext>
            </a:extLst>
          </p:cNvPr>
          <p:cNvSpPr txBox="1"/>
          <p:nvPr/>
        </p:nvSpPr>
        <p:spPr>
          <a:xfrm>
            <a:off x="284850" y="731743"/>
            <a:ext cx="8653407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Mô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tả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các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bảng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mối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kết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hợp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danh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sách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các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ràng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buộc</a:t>
            </a:r>
            <a:endParaRPr lang="en-US" sz="1800" b="1" dirty="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5526143D-97E8-02B2-4E48-A46EF2DCC02A}"/>
              </a:ext>
            </a:extLst>
          </p:cNvPr>
          <p:cNvSpPr txBox="1"/>
          <p:nvPr/>
        </p:nvSpPr>
        <p:spPr>
          <a:xfrm>
            <a:off x="557373" y="1460014"/>
            <a:ext cx="201373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>
                <a:latin typeface="Montserrat" panose="00000500000000000000" pitchFamily="2" charset="0"/>
              </a:rPr>
              <a:t>Bảng</a:t>
            </a:r>
            <a:r>
              <a:rPr lang="en-US" sz="1700" dirty="0">
                <a:latin typeface="Montserrat" panose="00000500000000000000" pitchFamily="2" charset="0"/>
              </a:rPr>
              <a:t> </a:t>
            </a:r>
            <a:r>
              <a:rPr lang="en-US" sz="1700" dirty="0" err="1">
                <a:latin typeface="Montserrat" panose="00000500000000000000" pitchFamily="2" charset="0"/>
              </a:rPr>
              <a:t>Hình</a:t>
            </a:r>
            <a:r>
              <a:rPr lang="en-US" sz="1700" dirty="0">
                <a:latin typeface="Montserrat" panose="00000500000000000000" pitchFamily="2" charset="0"/>
              </a:rPr>
              <a:t> </a:t>
            </a:r>
            <a:r>
              <a:rPr lang="en-US" sz="1700" dirty="0" err="1">
                <a:latin typeface="Montserrat" panose="00000500000000000000" pitchFamily="2" charset="0"/>
              </a:rPr>
              <a:t>thức</a:t>
            </a:r>
            <a:endParaRPr lang="en-US" sz="1700" dirty="0">
              <a:latin typeface="Montserrat" panose="00000500000000000000" pitchFamily="2" charset="0"/>
            </a:endParaRPr>
          </a:p>
        </p:txBody>
      </p:sp>
      <p:graphicFrame>
        <p:nvGraphicFramePr>
          <p:cNvPr id="7" name="Bảng 6">
            <a:extLst>
              <a:ext uri="{FF2B5EF4-FFF2-40B4-BE49-F238E27FC236}">
                <a16:creationId xmlns:a16="http://schemas.microsoft.com/office/drawing/2014/main" id="{05A175D5-A6FF-DF34-565E-1B3EA2DE6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243058"/>
              </p:ext>
            </p:extLst>
          </p:nvPr>
        </p:nvGraphicFramePr>
        <p:xfrm>
          <a:off x="561226" y="1982338"/>
          <a:ext cx="8021547" cy="2429419"/>
        </p:xfrm>
        <a:graphic>
          <a:graphicData uri="http://schemas.openxmlformats.org/drawingml/2006/table">
            <a:tbl>
              <a:tblPr firstRow="1" firstCol="1" bandRow="1">
                <a:tableStyleId>{295C29CC-93BF-4D9E-9C26-4E996B943FDE}</a:tableStyleId>
              </a:tblPr>
              <a:tblGrid>
                <a:gridCol w="638262">
                  <a:extLst>
                    <a:ext uri="{9D8B030D-6E8A-4147-A177-3AD203B41FA5}">
                      <a16:colId xmlns:a16="http://schemas.microsoft.com/office/drawing/2014/main" val="1158576523"/>
                    </a:ext>
                  </a:extLst>
                </a:gridCol>
                <a:gridCol w="1737637">
                  <a:extLst>
                    <a:ext uri="{9D8B030D-6E8A-4147-A177-3AD203B41FA5}">
                      <a16:colId xmlns:a16="http://schemas.microsoft.com/office/drawing/2014/main" val="395376751"/>
                    </a:ext>
                  </a:extLst>
                </a:gridCol>
                <a:gridCol w="1839074">
                  <a:extLst>
                    <a:ext uri="{9D8B030D-6E8A-4147-A177-3AD203B41FA5}">
                      <a16:colId xmlns:a16="http://schemas.microsoft.com/office/drawing/2014/main" val="4089946042"/>
                    </a:ext>
                  </a:extLst>
                </a:gridCol>
                <a:gridCol w="1710647">
                  <a:extLst>
                    <a:ext uri="{9D8B030D-6E8A-4147-A177-3AD203B41FA5}">
                      <a16:colId xmlns:a16="http://schemas.microsoft.com/office/drawing/2014/main" val="1264064649"/>
                    </a:ext>
                  </a:extLst>
                </a:gridCol>
                <a:gridCol w="2095927">
                  <a:extLst>
                    <a:ext uri="{9D8B030D-6E8A-4147-A177-3AD203B41FA5}">
                      <a16:colId xmlns:a16="http://schemas.microsoft.com/office/drawing/2014/main" val="189368100"/>
                    </a:ext>
                  </a:extLst>
                </a:gridCol>
              </a:tblGrid>
              <a:tr h="486319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STT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Thuộc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tính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Kiểu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dữ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liệu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Ràng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buộc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Diễn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giải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188287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1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MaHT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Interger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Khóa chính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Mã hình thức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871193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2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TenHT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Varchar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700"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  <a:latin typeface="Montserrat" panose="00000500000000000000" pitchFamily="2" charset="0"/>
                        </a:rPr>
                        <a:t>Tên hình thức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9715317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3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HinhThucThi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effectLst/>
                          <a:latin typeface="Montserrat" panose="00000500000000000000" pitchFamily="2" charset="0"/>
                        </a:rPr>
                        <a:t>Varchar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700" dirty="0"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  <a:latin typeface="Montserrat" panose="00000500000000000000" pitchFamily="2" charset="0"/>
                        </a:rPr>
                        <a:t>Hình thức thi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633704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4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ThoiGian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Interger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700"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  <a:latin typeface="Montserrat" panose="00000500000000000000" pitchFamily="2" charset="0"/>
                        </a:rPr>
                        <a:t>Thời gian thi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947380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5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Buoi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Varchar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700"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Buổi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thi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182882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6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DonGia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Interger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700"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Đơn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giá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42899865"/>
                  </a:ext>
                </a:extLst>
              </a:tr>
            </a:tbl>
          </a:graphicData>
        </a:graphic>
      </p:graphicFrame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8632260-3737-9483-22DD-5E71F3F7B9E8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448337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>
            <a:spLocks noGrp="1"/>
          </p:cNvSpPr>
          <p:nvPr>
            <p:ph type="title" idx="2"/>
          </p:nvPr>
        </p:nvSpPr>
        <p:spPr>
          <a:xfrm>
            <a:off x="2152350" y="1234075"/>
            <a:ext cx="4839300" cy="9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8" name="Google Shape;258;p26"/>
          <p:cNvSpPr txBox="1">
            <a:spLocks noGrp="1"/>
          </p:cNvSpPr>
          <p:nvPr>
            <p:ph type="title"/>
          </p:nvPr>
        </p:nvSpPr>
        <p:spPr>
          <a:xfrm>
            <a:off x="1586012" y="2351712"/>
            <a:ext cx="6065400" cy="9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TỔNG QUAN</a:t>
            </a:r>
          </a:p>
        </p:txBody>
      </p:sp>
      <p:sp>
        <p:nvSpPr>
          <p:cNvPr id="2" name="Google Shape;404;p37">
            <a:extLst>
              <a:ext uri="{FF2B5EF4-FFF2-40B4-BE49-F238E27FC236}">
                <a16:creationId xmlns:a16="http://schemas.microsoft.com/office/drawing/2014/main" id="{A95F635B-3731-1DEB-E82F-AB2AF1B8BA19}"/>
              </a:ext>
            </a:extLst>
          </p:cNvPr>
          <p:cNvSpPr txBox="1">
            <a:spLocks/>
          </p:cNvSpPr>
          <p:nvPr/>
        </p:nvSpPr>
        <p:spPr>
          <a:xfrm>
            <a:off x="1962000" y="3345612"/>
            <a:ext cx="5220000" cy="681858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1800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Mô tả bài toán</a:t>
            </a:r>
          </a:p>
          <a:p>
            <a:pPr algn="ctr"/>
            <a:r>
              <a:rPr lang="vi-VN" sz="1800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0"/>
              </a:rPr>
              <a:t>Mô tả yêu cầu bài toán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D1F39DA9-3031-FDE7-915F-7FA70DF9122A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03. </a:t>
            </a:r>
            <a:r>
              <a:rPr lang="en-US" sz="2000" b="1" dirty="0" err="1">
                <a:solidFill>
                  <a:srgbClr val="17024E"/>
                </a:solidFill>
              </a:rPr>
              <a:t>Thực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hiện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hóa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nghiên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cứu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9C9C166-82B8-7E2C-755A-42826D3BCBCA}"/>
              </a:ext>
            </a:extLst>
          </p:cNvPr>
          <p:cNvSpPr txBox="1"/>
          <p:nvPr/>
        </p:nvSpPr>
        <p:spPr>
          <a:xfrm>
            <a:off x="284850" y="731743"/>
            <a:ext cx="8653407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Mô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tả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các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bảng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mối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kết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hợp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danh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sách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các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ràng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buộc</a:t>
            </a:r>
            <a:endParaRPr lang="en-US" sz="1800" b="1" dirty="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5526143D-97E8-02B2-4E48-A46EF2DCC02A}"/>
              </a:ext>
            </a:extLst>
          </p:cNvPr>
          <p:cNvSpPr txBox="1"/>
          <p:nvPr/>
        </p:nvSpPr>
        <p:spPr>
          <a:xfrm>
            <a:off x="557373" y="1460014"/>
            <a:ext cx="201373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>
                <a:latin typeface="Montserrat" panose="00000500000000000000" pitchFamily="2" charset="0"/>
              </a:rPr>
              <a:t>Bảng</a:t>
            </a:r>
            <a:r>
              <a:rPr lang="en-US" sz="1700" dirty="0">
                <a:latin typeface="Montserrat" panose="00000500000000000000" pitchFamily="2" charset="0"/>
              </a:rPr>
              <a:t> </a:t>
            </a:r>
            <a:r>
              <a:rPr lang="en-US" sz="1700" dirty="0" err="1">
                <a:latin typeface="Montserrat" panose="00000500000000000000" pitchFamily="2" charset="0"/>
              </a:rPr>
              <a:t>Giảng</a:t>
            </a:r>
            <a:r>
              <a:rPr lang="en-US" sz="1700" dirty="0">
                <a:latin typeface="Montserrat" panose="00000500000000000000" pitchFamily="2" charset="0"/>
              </a:rPr>
              <a:t> </a:t>
            </a:r>
            <a:r>
              <a:rPr lang="en-US" sz="1700" dirty="0" err="1">
                <a:latin typeface="Montserrat" panose="00000500000000000000" pitchFamily="2" charset="0"/>
              </a:rPr>
              <a:t>viên</a:t>
            </a:r>
            <a:endParaRPr lang="en-US" sz="1700" dirty="0">
              <a:latin typeface="Montserrat" panose="00000500000000000000" pitchFamily="2" charset="0"/>
            </a:endParaRPr>
          </a:p>
        </p:txBody>
      </p:sp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54D115B3-AB09-0707-D2BA-CC379700B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428858"/>
              </p:ext>
            </p:extLst>
          </p:nvPr>
        </p:nvGraphicFramePr>
        <p:xfrm>
          <a:off x="339047" y="2030121"/>
          <a:ext cx="8465906" cy="2269786"/>
        </p:xfrm>
        <a:graphic>
          <a:graphicData uri="http://schemas.openxmlformats.org/drawingml/2006/table">
            <a:tbl>
              <a:tblPr firstRow="1" firstCol="1" bandRow="1">
                <a:tableStyleId>{295C29CC-93BF-4D9E-9C26-4E996B943FDE}</a:tableStyleId>
              </a:tblPr>
              <a:tblGrid>
                <a:gridCol w="673619">
                  <a:extLst>
                    <a:ext uri="{9D8B030D-6E8A-4147-A177-3AD203B41FA5}">
                      <a16:colId xmlns:a16="http://schemas.microsoft.com/office/drawing/2014/main" val="2573882941"/>
                    </a:ext>
                  </a:extLst>
                </a:gridCol>
                <a:gridCol w="1640979">
                  <a:extLst>
                    <a:ext uri="{9D8B030D-6E8A-4147-A177-3AD203B41FA5}">
                      <a16:colId xmlns:a16="http://schemas.microsoft.com/office/drawing/2014/main" val="1980887152"/>
                    </a:ext>
                  </a:extLst>
                </a:gridCol>
                <a:gridCol w="1535777">
                  <a:extLst>
                    <a:ext uri="{9D8B030D-6E8A-4147-A177-3AD203B41FA5}">
                      <a16:colId xmlns:a16="http://schemas.microsoft.com/office/drawing/2014/main" val="3996274070"/>
                    </a:ext>
                  </a:extLst>
                </a:gridCol>
                <a:gridCol w="1601363">
                  <a:extLst>
                    <a:ext uri="{9D8B030D-6E8A-4147-A177-3AD203B41FA5}">
                      <a16:colId xmlns:a16="http://schemas.microsoft.com/office/drawing/2014/main" val="3953853626"/>
                    </a:ext>
                  </a:extLst>
                </a:gridCol>
                <a:gridCol w="3014168">
                  <a:extLst>
                    <a:ext uri="{9D8B030D-6E8A-4147-A177-3AD203B41FA5}">
                      <a16:colId xmlns:a16="http://schemas.microsoft.com/office/drawing/2014/main" val="49020079"/>
                    </a:ext>
                  </a:extLst>
                </a:gridCol>
              </a:tblGrid>
              <a:tr h="456226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Thuộc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tính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Kiểu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dữ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liệu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Ràng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buộc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Diễn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giải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7100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1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MaGV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Interger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Khóa chính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Mã</a:t>
                      </a:r>
                      <a:r>
                        <a:rPr lang="en-GB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giảng</a:t>
                      </a:r>
                      <a:r>
                        <a:rPr lang="en-GB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viên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64902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2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MaBM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Interger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Khóa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ngoại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  <a:latin typeface="Montserrat" panose="00000500000000000000" pitchFamily="2" charset="0"/>
                        </a:rPr>
                        <a:t>Mã bộ môn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7872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3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HoTenGV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Varchar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700"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Họ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tên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giảng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viên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853400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4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SdtGV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Varchar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700"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Số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điện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thoại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giảng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viên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653317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5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HocVi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Varchar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700"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Học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vị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7009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6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Email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Varchar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700"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Email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giảng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viên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90547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7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Pass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Varchar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700"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Mật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khẩu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giảng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viên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0932965"/>
                  </a:ext>
                </a:extLst>
              </a:tr>
            </a:tbl>
          </a:graphicData>
        </a:graphic>
      </p:graphicFrame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409953F4-8336-EF47-F631-0B9F0F0C1762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1744440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03. </a:t>
            </a:r>
            <a:r>
              <a:rPr lang="en-US" sz="2000" b="1" dirty="0" err="1">
                <a:solidFill>
                  <a:srgbClr val="17024E"/>
                </a:solidFill>
              </a:rPr>
              <a:t>Thực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hiện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hóa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nghiên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cứu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9C9C166-82B8-7E2C-755A-42826D3BCBCA}"/>
              </a:ext>
            </a:extLst>
          </p:cNvPr>
          <p:cNvSpPr txBox="1"/>
          <p:nvPr/>
        </p:nvSpPr>
        <p:spPr>
          <a:xfrm>
            <a:off x="284850" y="731743"/>
            <a:ext cx="8653407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Mô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tả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các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bảng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mối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kết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hợp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danh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sách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các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ràng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buộc</a:t>
            </a:r>
            <a:endParaRPr lang="en-US" sz="1800" b="1" dirty="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5526143D-97E8-02B2-4E48-A46EF2DCC02A}"/>
              </a:ext>
            </a:extLst>
          </p:cNvPr>
          <p:cNvSpPr txBox="1"/>
          <p:nvPr/>
        </p:nvSpPr>
        <p:spPr>
          <a:xfrm>
            <a:off x="419443" y="1303333"/>
            <a:ext cx="201373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>
                <a:latin typeface="Montserrat" panose="00000500000000000000" pitchFamily="2" charset="0"/>
              </a:rPr>
              <a:t>Bảng</a:t>
            </a:r>
            <a:r>
              <a:rPr lang="en-US" sz="1700" dirty="0">
                <a:latin typeface="Montserrat" panose="00000500000000000000" pitchFamily="2" charset="0"/>
              </a:rPr>
              <a:t> </a:t>
            </a:r>
            <a:r>
              <a:rPr lang="en-US" sz="1700" dirty="0" err="1">
                <a:latin typeface="Montserrat" panose="00000500000000000000" pitchFamily="2" charset="0"/>
              </a:rPr>
              <a:t>Lịch</a:t>
            </a:r>
            <a:r>
              <a:rPr lang="en-US" sz="1700" dirty="0">
                <a:latin typeface="Montserrat" panose="00000500000000000000" pitchFamily="2" charset="0"/>
              </a:rPr>
              <a:t> </a:t>
            </a:r>
            <a:r>
              <a:rPr lang="en-US" sz="1700" dirty="0" err="1">
                <a:latin typeface="Montserrat" panose="00000500000000000000" pitchFamily="2" charset="0"/>
              </a:rPr>
              <a:t>thi</a:t>
            </a:r>
            <a:endParaRPr lang="en-US" sz="1700" dirty="0">
              <a:latin typeface="Montserrat" panose="00000500000000000000" pitchFamily="2" charset="0"/>
            </a:endParaRPr>
          </a:p>
        </p:txBody>
      </p:sp>
      <p:graphicFrame>
        <p:nvGraphicFramePr>
          <p:cNvPr id="7" name="Bảng 6">
            <a:extLst>
              <a:ext uri="{FF2B5EF4-FFF2-40B4-BE49-F238E27FC236}">
                <a16:creationId xmlns:a16="http://schemas.microsoft.com/office/drawing/2014/main" id="{E6CDB75C-BECE-6E8C-208D-7DD72FB4E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623129"/>
              </p:ext>
            </p:extLst>
          </p:nvPr>
        </p:nvGraphicFramePr>
        <p:xfrm>
          <a:off x="419443" y="1767842"/>
          <a:ext cx="8305113" cy="3179165"/>
        </p:xfrm>
        <a:graphic>
          <a:graphicData uri="http://schemas.openxmlformats.org/drawingml/2006/table">
            <a:tbl>
              <a:tblPr firstRow="1" firstCol="1" bandRow="1">
                <a:tableStyleId>{295C29CC-93BF-4D9E-9C26-4E996B943FDE}</a:tableStyleId>
              </a:tblPr>
              <a:tblGrid>
                <a:gridCol w="660825">
                  <a:extLst>
                    <a:ext uri="{9D8B030D-6E8A-4147-A177-3AD203B41FA5}">
                      <a16:colId xmlns:a16="http://schemas.microsoft.com/office/drawing/2014/main" val="956189028"/>
                    </a:ext>
                  </a:extLst>
                </a:gridCol>
                <a:gridCol w="1389786">
                  <a:extLst>
                    <a:ext uri="{9D8B030D-6E8A-4147-A177-3AD203B41FA5}">
                      <a16:colId xmlns:a16="http://schemas.microsoft.com/office/drawing/2014/main" val="1278309075"/>
                    </a:ext>
                  </a:extLst>
                </a:gridCol>
                <a:gridCol w="1573659">
                  <a:extLst>
                    <a:ext uri="{9D8B030D-6E8A-4147-A177-3AD203B41FA5}">
                      <a16:colId xmlns:a16="http://schemas.microsoft.com/office/drawing/2014/main" val="2468228917"/>
                    </a:ext>
                  </a:extLst>
                </a:gridCol>
                <a:gridCol w="1455121">
                  <a:extLst>
                    <a:ext uri="{9D8B030D-6E8A-4147-A177-3AD203B41FA5}">
                      <a16:colId xmlns:a16="http://schemas.microsoft.com/office/drawing/2014/main" val="751883937"/>
                    </a:ext>
                  </a:extLst>
                </a:gridCol>
                <a:gridCol w="3225722">
                  <a:extLst>
                    <a:ext uri="{9D8B030D-6E8A-4147-A177-3AD203B41FA5}">
                      <a16:colId xmlns:a16="http://schemas.microsoft.com/office/drawing/2014/main" val="4131056049"/>
                    </a:ext>
                  </a:extLst>
                </a:gridCol>
              </a:tblGrid>
              <a:tr h="435965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STT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Thuộc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tính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Kiểu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dữ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liệu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Ràng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buộc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Diễn</a:t>
                      </a:r>
                      <a:r>
                        <a:rPr lang="en-GB" sz="17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700" b="1" dirty="0" err="1">
                          <a:effectLst/>
                          <a:latin typeface="Montserrat" panose="00000500000000000000" pitchFamily="2" charset="0"/>
                        </a:rPr>
                        <a:t>giải</a:t>
                      </a:r>
                      <a:endParaRPr lang="en-US" sz="17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81394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effectLst/>
                          <a:latin typeface="Montserrat" panose="00000500000000000000" pitchFamily="2" charset="0"/>
                        </a:rPr>
                        <a:t>1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MaLT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Interger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Khóa chính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Mã lịch thi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54683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2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MaHK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Interger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  <a:latin typeface="Montserrat" panose="00000500000000000000" pitchFamily="2" charset="0"/>
                        </a:rPr>
                        <a:t>Khóa ngoại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  <a:latin typeface="Montserrat" panose="00000500000000000000" pitchFamily="2" charset="0"/>
                        </a:rPr>
                        <a:t>Mã học kỳ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069567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3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MaHT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 err="1">
                          <a:effectLst/>
                          <a:latin typeface="Montserrat" panose="00000500000000000000" pitchFamily="2" charset="0"/>
                        </a:rPr>
                        <a:t>Interger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  <a:latin typeface="Montserrat" panose="00000500000000000000" pitchFamily="2" charset="0"/>
                        </a:rPr>
                        <a:t>Khóa ngoại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  <a:latin typeface="Montserrat" panose="00000500000000000000" pitchFamily="2" charset="0"/>
                        </a:rPr>
                        <a:t>Mã hình thức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182424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4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MaLop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Interger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Khóa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ngoại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  <a:latin typeface="Montserrat" panose="00000500000000000000" pitchFamily="2" charset="0"/>
                        </a:rPr>
                        <a:t>Mã lớp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030457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5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MaNM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Interger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  <a:latin typeface="Montserrat" panose="00000500000000000000" pitchFamily="2" charset="0"/>
                        </a:rPr>
                        <a:t>Khóa ngoại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  <a:latin typeface="Montserrat" panose="00000500000000000000" pitchFamily="2" charset="0"/>
                        </a:rPr>
                        <a:t>Mã năm học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00174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6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MaMon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Interger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effectLst/>
                          <a:latin typeface="Montserrat" panose="00000500000000000000" pitchFamily="2" charset="0"/>
                        </a:rPr>
                        <a:t>Khóa ngoại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Mã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môn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45661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7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TenLT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Varchar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700"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Tên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lịch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thi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0033577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8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NgayThi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Date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700"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Ngày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thi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35211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9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PhongThi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Varchar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700"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Phòng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thi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7552569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10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TietThi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>
                          <a:effectLst/>
                          <a:latin typeface="Montserrat" panose="00000500000000000000" pitchFamily="2" charset="0"/>
                        </a:rPr>
                        <a:t>Interger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700"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endParaRPr lang="en-US" sz="17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Tiết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bắt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đầu</a:t>
                      </a:r>
                      <a:r>
                        <a:rPr lang="en-US" sz="17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700" dirty="0" err="1">
                          <a:effectLst/>
                          <a:latin typeface="Montserrat" panose="00000500000000000000" pitchFamily="2" charset="0"/>
                        </a:rPr>
                        <a:t>thi</a:t>
                      </a:r>
                      <a:endParaRPr lang="en-US" sz="17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3727233"/>
                  </a:ext>
                </a:extLst>
              </a:tr>
            </a:tbl>
          </a:graphicData>
        </a:graphic>
      </p:graphicFrame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BF29215-1541-BDD8-4208-D20D8BC33B47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953640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03. </a:t>
            </a:r>
            <a:r>
              <a:rPr lang="en-US" sz="2000" b="1" dirty="0" err="1">
                <a:solidFill>
                  <a:srgbClr val="17024E"/>
                </a:solidFill>
              </a:rPr>
              <a:t>Thực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hiện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hóa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nghiên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cứu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9C9C166-82B8-7E2C-755A-42826D3BCBCA}"/>
              </a:ext>
            </a:extLst>
          </p:cNvPr>
          <p:cNvSpPr txBox="1"/>
          <p:nvPr/>
        </p:nvSpPr>
        <p:spPr>
          <a:xfrm>
            <a:off x="284850" y="731743"/>
            <a:ext cx="8653407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Mô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tả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các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bảng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mối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kết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hợp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danh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sách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các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ràng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buộc</a:t>
            </a:r>
            <a:endParaRPr lang="en-US" sz="1800" b="1" dirty="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5526143D-97E8-02B2-4E48-A46EF2DCC02A}"/>
              </a:ext>
            </a:extLst>
          </p:cNvPr>
          <p:cNvSpPr txBox="1"/>
          <p:nvPr/>
        </p:nvSpPr>
        <p:spPr>
          <a:xfrm>
            <a:off x="419443" y="1303333"/>
            <a:ext cx="382892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>
                <a:latin typeface="Montserrat" panose="00000500000000000000" pitchFamily="2" charset="0"/>
              </a:rPr>
              <a:t>Bảng</a:t>
            </a:r>
            <a:r>
              <a:rPr lang="en-US" sz="1700" dirty="0">
                <a:latin typeface="Montserrat" panose="00000500000000000000" pitchFamily="2" charset="0"/>
              </a:rPr>
              <a:t> </a:t>
            </a:r>
            <a:r>
              <a:rPr lang="en-US" sz="1700" dirty="0" err="1">
                <a:latin typeface="Montserrat" panose="00000500000000000000" pitchFamily="2" charset="0"/>
              </a:rPr>
              <a:t>mối</a:t>
            </a:r>
            <a:r>
              <a:rPr lang="en-US" sz="1700" dirty="0">
                <a:latin typeface="Montserrat" panose="00000500000000000000" pitchFamily="2" charset="0"/>
              </a:rPr>
              <a:t> </a:t>
            </a:r>
            <a:r>
              <a:rPr lang="en-US" sz="1700" dirty="0" err="1">
                <a:latin typeface="Montserrat" panose="00000500000000000000" pitchFamily="2" charset="0"/>
              </a:rPr>
              <a:t>kết</a:t>
            </a:r>
            <a:r>
              <a:rPr lang="en-US" sz="1700" dirty="0">
                <a:latin typeface="Montserrat" panose="00000500000000000000" pitchFamily="2" charset="0"/>
              </a:rPr>
              <a:t> </a:t>
            </a:r>
            <a:r>
              <a:rPr lang="en-US" sz="1700" dirty="0" err="1">
                <a:latin typeface="Montserrat" panose="00000500000000000000" pitchFamily="2" charset="0"/>
              </a:rPr>
              <a:t>hợp</a:t>
            </a:r>
            <a:r>
              <a:rPr lang="en-US" sz="1700" dirty="0">
                <a:latin typeface="Montserrat" panose="00000500000000000000" pitchFamily="2" charset="0"/>
              </a:rPr>
              <a:t> </a:t>
            </a:r>
            <a:r>
              <a:rPr lang="en-US" sz="1700" dirty="0" err="1">
                <a:latin typeface="Montserrat" panose="00000500000000000000" pitchFamily="2" charset="0"/>
              </a:rPr>
              <a:t>phân</a:t>
            </a:r>
            <a:r>
              <a:rPr lang="en-US" sz="1700" dirty="0">
                <a:latin typeface="Montserrat" panose="00000500000000000000" pitchFamily="2" charset="0"/>
              </a:rPr>
              <a:t> </a:t>
            </a:r>
            <a:r>
              <a:rPr lang="en-US" sz="1700" dirty="0" err="1">
                <a:latin typeface="Montserrat" panose="00000500000000000000" pitchFamily="2" charset="0"/>
              </a:rPr>
              <a:t>công</a:t>
            </a:r>
            <a:endParaRPr lang="en-US" sz="1700" dirty="0">
              <a:latin typeface="Montserrat" panose="00000500000000000000" pitchFamily="2" charset="0"/>
            </a:endParaRPr>
          </a:p>
        </p:txBody>
      </p:sp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EB69634D-8334-2CC6-E56D-55B63CA0A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707484"/>
              </p:ext>
            </p:extLst>
          </p:nvPr>
        </p:nvGraphicFramePr>
        <p:xfrm>
          <a:off x="671673" y="2013735"/>
          <a:ext cx="8015127" cy="1748663"/>
        </p:xfrm>
        <a:graphic>
          <a:graphicData uri="http://schemas.openxmlformats.org/drawingml/2006/table">
            <a:tbl>
              <a:tblPr firstRow="1" firstCol="1" bandRow="1">
                <a:tableStyleId>{295C29CC-93BF-4D9E-9C26-4E996B943FDE}</a:tableStyleId>
              </a:tblPr>
              <a:tblGrid>
                <a:gridCol w="620686">
                  <a:extLst>
                    <a:ext uri="{9D8B030D-6E8A-4147-A177-3AD203B41FA5}">
                      <a16:colId xmlns:a16="http://schemas.microsoft.com/office/drawing/2014/main" val="1207578881"/>
                    </a:ext>
                  </a:extLst>
                </a:gridCol>
                <a:gridCol w="1505561">
                  <a:extLst>
                    <a:ext uri="{9D8B030D-6E8A-4147-A177-3AD203B41FA5}">
                      <a16:colId xmlns:a16="http://schemas.microsoft.com/office/drawing/2014/main" val="1980612324"/>
                    </a:ext>
                  </a:extLst>
                </a:gridCol>
                <a:gridCol w="1684052">
                  <a:extLst>
                    <a:ext uri="{9D8B030D-6E8A-4147-A177-3AD203B41FA5}">
                      <a16:colId xmlns:a16="http://schemas.microsoft.com/office/drawing/2014/main" val="3783426986"/>
                    </a:ext>
                  </a:extLst>
                </a:gridCol>
                <a:gridCol w="1647847">
                  <a:extLst>
                    <a:ext uri="{9D8B030D-6E8A-4147-A177-3AD203B41FA5}">
                      <a16:colId xmlns:a16="http://schemas.microsoft.com/office/drawing/2014/main" val="1506080386"/>
                    </a:ext>
                  </a:extLst>
                </a:gridCol>
                <a:gridCol w="2556981">
                  <a:extLst>
                    <a:ext uri="{9D8B030D-6E8A-4147-A177-3AD203B41FA5}">
                      <a16:colId xmlns:a16="http://schemas.microsoft.com/office/drawing/2014/main" val="2071216900"/>
                    </a:ext>
                  </a:extLst>
                </a:gridCol>
              </a:tblGrid>
              <a:tr h="600011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effectLst/>
                          <a:latin typeface="Montserrat" panose="00000500000000000000" pitchFamily="2" charset="0"/>
                        </a:rPr>
                        <a:t>STT</a:t>
                      </a:r>
                      <a:endParaRPr lang="en-US" sz="18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 err="1">
                          <a:effectLst/>
                          <a:latin typeface="Montserrat" panose="00000500000000000000" pitchFamily="2" charset="0"/>
                        </a:rPr>
                        <a:t>Thuộc</a:t>
                      </a:r>
                      <a:r>
                        <a:rPr lang="en-GB" sz="18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800" b="1" dirty="0" err="1">
                          <a:effectLst/>
                          <a:latin typeface="Montserrat" panose="00000500000000000000" pitchFamily="2" charset="0"/>
                        </a:rPr>
                        <a:t>tính</a:t>
                      </a:r>
                      <a:endParaRPr lang="en-US" sz="18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 err="1">
                          <a:effectLst/>
                          <a:latin typeface="Montserrat" panose="00000500000000000000" pitchFamily="2" charset="0"/>
                        </a:rPr>
                        <a:t>Kiểu</a:t>
                      </a:r>
                      <a:r>
                        <a:rPr lang="en-GB" sz="18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800" b="1" dirty="0" err="1">
                          <a:effectLst/>
                          <a:latin typeface="Montserrat" panose="00000500000000000000" pitchFamily="2" charset="0"/>
                        </a:rPr>
                        <a:t>dữ</a:t>
                      </a:r>
                      <a:r>
                        <a:rPr lang="en-GB" sz="18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800" b="1" dirty="0" err="1">
                          <a:effectLst/>
                          <a:latin typeface="Montserrat" panose="00000500000000000000" pitchFamily="2" charset="0"/>
                        </a:rPr>
                        <a:t>liệu</a:t>
                      </a:r>
                      <a:endParaRPr lang="en-US" sz="18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 err="1">
                          <a:effectLst/>
                          <a:latin typeface="Montserrat" panose="00000500000000000000" pitchFamily="2" charset="0"/>
                        </a:rPr>
                        <a:t>Ràng</a:t>
                      </a:r>
                      <a:r>
                        <a:rPr lang="en-GB" sz="18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800" b="1" dirty="0" err="1">
                          <a:effectLst/>
                          <a:latin typeface="Montserrat" panose="00000500000000000000" pitchFamily="2" charset="0"/>
                        </a:rPr>
                        <a:t>buộc</a:t>
                      </a:r>
                      <a:endParaRPr lang="en-US" sz="18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 err="1">
                          <a:effectLst/>
                          <a:latin typeface="Montserrat" panose="00000500000000000000" pitchFamily="2" charset="0"/>
                        </a:rPr>
                        <a:t>Diễn</a:t>
                      </a:r>
                      <a:r>
                        <a:rPr lang="en-GB" sz="1800" b="1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800" b="1" dirty="0" err="1">
                          <a:effectLst/>
                          <a:latin typeface="Montserrat" panose="00000500000000000000" pitchFamily="2" charset="0"/>
                        </a:rPr>
                        <a:t>giải</a:t>
                      </a:r>
                      <a:endParaRPr lang="en-US" sz="18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755899"/>
                  </a:ext>
                </a:extLst>
              </a:tr>
              <a:tr h="300006"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  <a:latin typeface="Montserrat" panose="00000500000000000000" pitchFamily="2" charset="0"/>
                        </a:rPr>
                        <a:t>1</a:t>
                      </a:r>
                      <a:endParaRPr lang="en-US" sz="1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  <a:latin typeface="Montserrat" panose="00000500000000000000" pitchFamily="2" charset="0"/>
                        </a:rPr>
                        <a:t>MaLT</a:t>
                      </a:r>
                      <a:endParaRPr lang="en-US" sz="1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  <a:latin typeface="Montserrat" panose="00000500000000000000" pitchFamily="2" charset="0"/>
                        </a:rPr>
                        <a:t>Interger</a:t>
                      </a:r>
                      <a:endParaRPr lang="en-US" sz="1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  <a:latin typeface="Montserrat" panose="00000500000000000000" pitchFamily="2" charset="0"/>
                        </a:rPr>
                        <a:t>Khóa chính</a:t>
                      </a:r>
                      <a:endParaRPr lang="en-US" sz="1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err="1">
                          <a:effectLst/>
                          <a:latin typeface="Montserrat" panose="00000500000000000000" pitchFamily="2" charset="0"/>
                        </a:rPr>
                        <a:t>Mã</a:t>
                      </a:r>
                      <a:r>
                        <a:rPr lang="en-GB" sz="1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800" dirty="0" err="1">
                          <a:effectLst/>
                          <a:latin typeface="Montserrat" panose="00000500000000000000" pitchFamily="2" charset="0"/>
                        </a:rPr>
                        <a:t>lịch</a:t>
                      </a:r>
                      <a:r>
                        <a:rPr lang="en-GB" sz="1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GB" sz="1800" dirty="0" err="1">
                          <a:effectLst/>
                          <a:latin typeface="Montserrat" panose="00000500000000000000" pitchFamily="2" charset="0"/>
                        </a:rPr>
                        <a:t>thi</a:t>
                      </a:r>
                      <a:endParaRPr lang="en-US" sz="1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28549261"/>
                  </a:ext>
                </a:extLst>
              </a:tr>
              <a:tr h="300006"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  <a:latin typeface="Montserrat" panose="00000500000000000000" pitchFamily="2" charset="0"/>
                        </a:rPr>
                        <a:t>2</a:t>
                      </a:r>
                      <a:endParaRPr lang="en-US" sz="1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  <a:latin typeface="Montserrat" panose="00000500000000000000" pitchFamily="2" charset="0"/>
                        </a:rPr>
                        <a:t>MaGV</a:t>
                      </a:r>
                      <a:endParaRPr lang="en-US" sz="1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  <a:latin typeface="Montserrat" panose="00000500000000000000" pitchFamily="2" charset="0"/>
                        </a:rPr>
                        <a:t>Interger</a:t>
                      </a:r>
                      <a:endParaRPr lang="en-US" sz="1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Montserrat" panose="00000500000000000000" pitchFamily="2" charset="0"/>
                        </a:rPr>
                        <a:t>Khóa chính</a:t>
                      </a:r>
                      <a:endParaRPr lang="en-US" sz="1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  <a:latin typeface="Montserrat" panose="00000500000000000000" pitchFamily="2" charset="0"/>
                        </a:rPr>
                        <a:t>Mã</a:t>
                      </a:r>
                      <a:r>
                        <a:rPr lang="en-US" sz="1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Montserrat" panose="00000500000000000000" pitchFamily="2" charset="0"/>
                        </a:rPr>
                        <a:t>giảng</a:t>
                      </a:r>
                      <a:r>
                        <a:rPr lang="en-US" sz="1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Montserrat" panose="00000500000000000000" pitchFamily="2" charset="0"/>
                        </a:rPr>
                        <a:t>viên</a:t>
                      </a:r>
                      <a:endParaRPr lang="en-US" sz="1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25554270"/>
                  </a:ext>
                </a:extLst>
              </a:tr>
              <a:tr h="300006"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  <a:latin typeface="Montserrat" panose="00000500000000000000" pitchFamily="2" charset="0"/>
                        </a:rPr>
                        <a:t>3</a:t>
                      </a:r>
                      <a:endParaRPr lang="en-US" sz="1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err="1">
                          <a:effectLst/>
                          <a:latin typeface="Montserrat" panose="00000500000000000000" pitchFamily="2" charset="0"/>
                        </a:rPr>
                        <a:t>TinhTrang</a:t>
                      </a:r>
                      <a:endParaRPr lang="en-US" sz="1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  <a:latin typeface="Montserrat" panose="00000500000000000000" pitchFamily="2" charset="0"/>
                        </a:rPr>
                        <a:t>Varchar</a:t>
                      </a:r>
                      <a:endParaRPr lang="en-US" sz="18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800" dirty="0">
                          <a:effectLst/>
                          <a:latin typeface="Montserrat" panose="00000500000000000000" pitchFamily="2" charset="0"/>
                        </a:rPr>
                        <a:t> </a:t>
                      </a:r>
                      <a:endParaRPr lang="en-US" sz="1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  <a:latin typeface="Montserrat" panose="00000500000000000000" pitchFamily="2" charset="0"/>
                        </a:rPr>
                        <a:t>Tình</a:t>
                      </a:r>
                      <a:r>
                        <a:rPr lang="en-US" sz="1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Montserrat" panose="00000500000000000000" pitchFamily="2" charset="0"/>
                        </a:rPr>
                        <a:t>trạng</a:t>
                      </a:r>
                      <a:r>
                        <a:rPr lang="en-US" sz="1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Montserrat" panose="00000500000000000000" pitchFamily="2" charset="0"/>
                        </a:rPr>
                        <a:t>phân</a:t>
                      </a:r>
                      <a:r>
                        <a:rPr lang="en-US" sz="1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Montserrat" panose="00000500000000000000" pitchFamily="2" charset="0"/>
                        </a:rPr>
                        <a:t>công</a:t>
                      </a:r>
                      <a:r>
                        <a:rPr lang="en-US" sz="1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Montserrat" panose="00000500000000000000" pitchFamily="2" charset="0"/>
                        </a:rPr>
                        <a:t>coi</a:t>
                      </a:r>
                      <a:r>
                        <a:rPr lang="en-US" sz="1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Montserrat" panose="00000500000000000000" pitchFamily="2" charset="0"/>
                        </a:rPr>
                        <a:t>thi</a:t>
                      </a:r>
                      <a:endParaRPr lang="en-US" sz="18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72531607"/>
                  </a:ext>
                </a:extLst>
              </a:tr>
            </a:tbl>
          </a:graphicData>
        </a:graphic>
      </p:graphicFrame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85EB17C5-DBB5-EED9-F7C4-60B9682AA19E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577506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04. </a:t>
            </a:r>
            <a:r>
              <a:rPr lang="en-US" sz="2000" b="1" dirty="0" err="1">
                <a:solidFill>
                  <a:srgbClr val="17024E"/>
                </a:solidFill>
              </a:rPr>
              <a:t>Kết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quả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nghiên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cứu</a:t>
            </a:r>
            <a:endParaRPr lang="en-US" sz="2000" b="1" dirty="0">
              <a:solidFill>
                <a:srgbClr val="17024E"/>
              </a:solidFill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4588B1A-3841-37BB-7357-2EDD40CBF5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43"/>
          <a:stretch/>
        </p:blipFill>
        <p:spPr bwMode="auto">
          <a:xfrm>
            <a:off x="1185248" y="1141062"/>
            <a:ext cx="6773501" cy="365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2C905DBB-0188-5E0C-2029-45FB91E68A6C}"/>
              </a:ext>
            </a:extLst>
          </p:cNvPr>
          <p:cNvSpPr txBox="1"/>
          <p:nvPr/>
        </p:nvSpPr>
        <p:spPr>
          <a:xfrm>
            <a:off x="3314698" y="692638"/>
            <a:ext cx="251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Montserrat" panose="00000500000000000000" pitchFamily="2" charset="0"/>
              </a:rPr>
              <a:t>Giao </a:t>
            </a:r>
            <a:r>
              <a:rPr lang="en-US" sz="1600" dirty="0" err="1">
                <a:latin typeface="Montserrat" panose="00000500000000000000" pitchFamily="2" charset="0"/>
              </a:rPr>
              <a:t>diện</a:t>
            </a:r>
            <a:r>
              <a:rPr lang="en-US" sz="1600" dirty="0">
                <a:latin typeface="Montserrat" panose="00000500000000000000" pitchFamily="2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</a:rPr>
              <a:t>trang</a:t>
            </a:r>
            <a:r>
              <a:rPr lang="en-US" sz="1600" dirty="0">
                <a:latin typeface="Montserrat" panose="00000500000000000000" pitchFamily="2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</a:rPr>
              <a:t>chủ</a:t>
            </a:r>
            <a:endParaRPr lang="en-US" sz="1600" dirty="0">
              <a:latin typeface="Montserrat" panose="00000500000000000000" pitchFamily="2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D284EF3-44C3-E633-27AA-548E4110007F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072477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04. </a:t>
            </a:r>
            <a:r>
              <a:rPr lang="en-US" sz="2000" b="1" dirty="0" err="1">
                <a:solidFill>
                  <a:srgbClr val="17024E"/>
                </a:solidFill>
              </a:rPr>
              <a:t>Kết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quả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nghiên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cứu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2C905DBB-0188-5E0C-2029-45FB91E68A6C}"/>
              </a:ext>
            </a:extLst>
          </p:cNvPr>
          <p:cNvSpPr txBox="1"/>
          <p:nvPr/>
        </p:nvSpPr>
        <p:spPr>
          <a:xfrm>
            <a:off x="3051174" y="745994"/>
            <a:ext cx="3041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Montserrat" panose="00000500000000000000" pitchFamily="2" charset="0"/>
              </a:rPr>
              <a:t>Giao </a:t>
            </a:r>
            <a:r>
              <a:rPr lang="en-US" sz="1600" dirty="0" err="1">
                <a:latin typeface="Montserrat" panose="00000500000000000000" pitchFamily="2" charset="0"/>
              </a:rPr>
              <a:t>diện</a:t>
            </a:r>
            <a:r>
              <a:rPr lang="en-US" sz="1600" dirty="0">
                <a:latin typeface="Montserrat" panose="00000500000000000000" pitchFamily="2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</a:rPr>
              <a:t>trang</a:t>
            </a:r>
            <a:r>
              <a:rPr lang="en-US" sz="1600" dirty="0">
                <a:latin typeface="Montserrat" panose="00000500000000000000" pitchFamily="2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</a:rPr>
              <a:t>đăng</a:t>
            </a:r>
            <a:r>
              <a:rPr lang="en-US" sz="1600" dirty="0">
                <a:latin typeface="Montserrat" panose="00000500000000000000" pitchFamily="2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</a:rPr>
              <a:t>nhập</a:t>
            </a:r>
            <a:endParaRPr lang="en-US" sz="1600" dirty="0">
              <a:latin typeface="Montserrat" panose="00000500000000000000" pitchFamily="2" charset="0"/>
            </a:endParaRPr>
          </a:p>
        </p:txBody>
      </p:sp>
      <p:pic>
        <p:nvPicPr>
          <p:cNvPr id="13314" name="Hình ảnh 1">
            <a:extLst>
              <a:ext uri="{FF2B5EF4-FFF2-40B4-BE49-F238E27FC236}">
                <a16:creationId xmlns:a16="http://schemas.microsoft.com/office/drawing/2014/main" id="{787B80B5-4788-98E8-8DE4-B0D34C2DB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7"/>
          <a:stretch>
            <a:fillRect/>
          </a:stretch>
        </p:blipFill>
        <p:spPr bwMode="auto">
          <a:xfrm>
            <a:off x="1179438" y="1247774"/>
            <a:ext cx="6785124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C830B47B-A198-1AC5-32B5-45850C8E49FB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1182511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04. </a:t>
            </a:r>
            <a:r>
              <a:rPr lang="en-US" sz="2000" b="1" dirty="0" err="1">
                <a:solidFill>
                  <a:srgbClr val="17024E"/>
                </a:solidFill>
              </a:rPr>
              <a:t>Kết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quả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nghiên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cứu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2C905DBB-0188-5E0C-2029-45FB91E68A6C}"/>
              </a:ext>
            </a:extLst>
          </p:cNvPr>
          <p:cNvSpPr txBox="1"/>
          <p:nvPr/>
        </p:nvSpPr>
        <p:spPr>
          <a:xfrm>
            <a:off x="3051174" y="745994"/>
            <a:ext cx="3041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Montserrat" panose="00000500000000000000" pitchFamily="2" charset="0"/>
              </a:rPr>
              <a:t>Giao </a:t>
            </a:r>
            <a:r>
              <a:rPr lang="en-US" sz="1600" dirty="0" err="1">
                <a:latin typeface="Montserrat" panose="00000500000000000000" pitchFamily="2" charset="0"/>
              </a:rPr>
              <a:t>diện</a:t>
            </a:r>
            <a:r>
              <a:rPr lang="en-US" sz="1600" dirty="0">
                <a:latin typeface="Montserrat" panose="00000500000000000000" pitchFamily="2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</a:rPr>
              <a:t>trang</a:t>
            </a:r>
            <a:r>
              <a:rPr lang="en-US" sz="1600" dirty="0">
                <a:latin typeface="Montserrat" panose="00000500000000000000" pitchFamily="2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</a:rPr>
              <a:t>giới</a:t>
            </a:r>
            <a:r>
              <a:rPr lang="en-US" sz="1600" dirty="0">
                <a:latin typeface="Montserrat" panose="00000500000000000000" pitchFamily="2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</a:rPr>
              <a:t>thiệu</a:t>
            </a:r>
            <a:endParaRPr lang="en-US" sz="1600" dirty="0">
              <a:latin typeface="Montserrat" panose="00000500000000000000" pitchFamily="2" charset="0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660E90C-03EF-3D75-B296-CED883AFA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76"/>
          <a:stretch/>
        </p:blipFill>
        <p:spPr bwMode="auto">
          <a:xfrm>
            <a:off x="1000637" y="1247774"/>
            <a:ext cx="7142725" cy="3466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E190453-5CF4-0DC4-DCED-EB1FE84FFF6E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3254234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04. </a:t>
            </a:r>
            <a:r>
              <a:rPr lang="en-US" sz="2000" b="1" dirty="0" err="1">
                <a:solidFill>
                  <a:srgbClr val="17024E"/>
                </a:solidFill>
              </a:rPr>
              <a:t>Kết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quả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nghiên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cứu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2C905DBB-0188-5E0C-2029-45FB91E68A6C}"/>
              </a:ext>
            </a:extLst>
          </p:cNvPr>
          <p:cNvSpPr txBox="1"/>
          <p:nvPr/>
        </p:nvSpPr>
        <p:spPr>
          <a:xfrm>
            <a:off x="3051174" y="745994"/>
            <a:ext cx="3041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Montserrat" panose="00000500000000000000" pitchFamily="2" charset="0"/>
              </a:rPr>
              <a:t>Giao </a:t>
            </a:r>
            <a:r>
              <a:rPr lang="en-US" sz="1600" dirty="0" err="1">
                <a:latin typeface="Montserrat" panose="00000500000000000000" pitchFamily="2" charset="0"/>
              </a:rPr>
              <a:t>diện</a:t>
            </a:r>
            <a:r>
              <a:rPr lang="en-US" sz="1600" dirty="0">
                <a:latin typeface="Montserrat" panose="00000500000000000000" pitchFamily="2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</a:rPr>
              <a:t>trang</a:t>
            </a:r>
            <a:r>
              <a:rPr lang="en-US" sz="1600" dirty="0">
                <a:latin typeface="Montserrat" panose="00000500000000000000" pitchFamily="2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</a:rPr>
              <a:t>tuyển</a:t>
            </a:r>
            <a:r>
              <a:rPr lang="en-US" sz="1600" dirty="0">
                <a:latin typeface="Montserrat" panose="00000500000000000000" pitchFamily="2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</a:rPr>
              <a:t>sinh</a:t>
            </a:r>
            <a:endParaRPr lang="en-US" sz="1600" dirty="0">
              <a:latin typeface="Montserrat" panose="00000500000000000000" pitchFamily="2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C2E291D-BC46-7822-B966-DB4A27B26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247774"/>
            <a:ext cx="6908799" cy="359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F7D0CBC1-17DB-B3C3-08D0-8189CC34D64B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4013704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04. </a:t>
            </a:r>
            <a:r>
              <a:rPr lang="en-US" sz="2000" b="1" dirty="0" err="1">
                <a:solidFill>
                  <a:srgbClr val="17024E"/>
                </a:solidFill>
              </a:rPr>
              <a:t>Kết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quả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nghiên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cứu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2C905DBB-0188-5E0C-2029-45FB91E68A6C}"/>
              </a:ext>
            </a:extLst>
          </p:cNvPr>
          <p:cNvSpPr txBox="1"/>
          <p:nvPr/>
        </p:nvSpPr>
        <p:spPr>
          <a:xfrm>
            <a:off x="3051173" y="745994"/>
            <a:ext cx="3041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Montserrat" panose="00000500000000000000" pitchFamily="2" charset="0"/>
              </a:rPr>
              <a:t>Giao </a:t>
            </a:r>
            <a:r>
              <a:rPr lang="en-US" sz="1600" dirty="0" err="1">
                <a:latin typeface="Montserrat" panose="00000500000000000000" pitchFamily="2" charset="0"/>
              </a:rPr>
              <a:t>diện</a:t>
            </a:r>
            <a:r>
              <a:rPr lang="en-US" sz="1600" dirty="0">
                <a:latin typeface="Montserrat" panose="00000500000000000000" pitchFamily="2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</a:rPr>
              <a:t>trang</a:t>
            </a:r>
            <a:r>
              <a:rPr lang="en-US" sz="1600" dirty="0">
                <a:latin typeface="Montserrat" panose="00000500000000000000" pitchFamily="2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</a:rPr>
              <a:t>lịch</a:t>
            </a:r>
            <a:r>
              <a:rPr lang="en-US" sz="1600" dirty="0">
                <a:latin typeface="Montserrat" panose="00000500000000000000" pitchFamily="2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</a:rPr>
              <a:t>thi</a:t>
            </a:r>
            <a:endParaRPr lang="en-US" sz="1600" dirty="0">
              <a:latin typeface="Montserrat" panose="00000500000000000000" pitchFamily="2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A9B3567-C047-51CE-CA50-ADFF0B74CD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21"/>
          <a:stretch/>
        </p:blipFill>
        <p:spPr bwMode="auto">
          <a:xfrm>
            <a:off x="895746" y="1247774"/>
            <a:ext cx="7352507" cy="3625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DAADB14-52AB-1D53-9800-6DD287F23B69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451661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04. </a:t>
            </a:r>
            <a:r>
              <a:rPr lang="en-US" sz="2000" b="1" dirty="0" err="1">
                <a:solidFill>
                  <a:srgbClr val="17024E"/>
                </a:solidFill>
              </a:rPr>
              <a:t>Kết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quả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nghiên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cứu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2C905DBB-0188-5E0C-2029-45FB91E68A6C}"/>
              </a:ext>
            </a:extLst>
          </p:cNvPr>
          <p:cNvSpPr txBox="1"/>
          <p:nvPr/>
        </p:nvSpPr>
        <p:spPr>
          <a:xfrm>
            <a:off x="2474912" y="745994"/>
            <a:ext cx="419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Montserrat" panose="00000500000000000000" pitchFamily="2" charset="0"/>
              </a:rPr>
              <a:t>Giao </a:t>
            </a:r>
            <a:r>
              <a:rPr lang="en-US" sz="1600" dirty="0" err="1">
                <a:latin typeface="Montserrat" panose="00000500000000000000" pitchFamily="2" charset="0"/>
              </a:rPr>
              <a:t>diện</a:t>
            </a:r>
            <a:r>
              <a:rPr lang="en-US" sz="1600" dirty="0">
                <a:latin typeface="Montserrat" panose="00000500000000000000" pitchFamily="2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</a:rPr>
              <a:t>khi</a:t>
            </a:r>
            <a:r>
              <a:rPr lang="en-US" sz="1600" dirty="0">
                <a:latin typeface="Montserrat" panose="00000500000000000000" pitchFamily="2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</a:rPr>
              <a:t>giảng</a:t>
            </a:r>
            <a:r>
              <a:rPr lang="en-US" sz="1600" dirty="0">
                <a:latin typeface="Montserrat" panose="00000500000000000000" pitchFamily="2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</a:rPr>
              <a:t>viên</a:t>
            </a:r>
            <a:r>
              <a:rPr lang="en-US" sz="1600" dirty="0">
                <a:latin typeface="Montserrat" panose="00000500000000000000" pitchFamily="2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</a:rPr>
              <a:t>đăng</a:t>
            </a:r>
            <a:r>
              <a:rPr lang="en-US" sz="1600" dirty="0">
                <a:latin typeface="Montserrat" panose="00000500000000000000" pitchFamily="2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</a:rPr>
              <a:t>nhập</a:t>
            </a:r>
            <a:endParaRPr lang="en-US" sz="1600" dirty="0">
              <a:latin typeface="Montserrat" panose="00000500000000000000" pitchFamily="2" charset="0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B638CCD9-46EF-0DD9-C452-257403CFB9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12"/>
          <a:stretch/>
        </p:blipFill>
        <p:spPr bwMode="auto">
          <a:xfrm>
            <a:off x="1001183" y="1247774"/>
            <a:ext cx="7141634" cy="3620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2B21EBD-E7B7-FD7E-216C-6596DA4C9049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1693549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04. </a:t>
            </a:r>
            <a:r>
              <a:rPr lang="en-US" sz="2000" b="1" dirty="0" err="1">
                <a:solidFill>
                  <a:srgbClr val="17024E"/>
                </a:solidFill>
              </a:rPr>
              <a:t>Kết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quả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nghiên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cứu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2C905DBB-0188-5E0C-2029-45FB91E68A6C}"/>
              </a:ext>
            </a:extLst>
          </p:cNvPr>
          <p:cNvSpPr txBox="1"/>
          <p:nvPr/>
        </p:nvSpPr>
        <p:spPr>
          <a:xfrm>
            <a:off x="2474912" y="745994"/>
            <a:ext cx="419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Montserrat" panose="00000500000000000000" pitchFamily="2" charset="0"/>
              </a:rPr>
              <a:t>Giao </a:t>
            </a:r>
            <a:r>
              <a:rPr lang="en-US" sz="1600" dirty="0" err="1">
                <a:latin typeface="Montserrat" panose="00000500000000000000" pitchFamily="2" charset="0"/>
              </a:rPr>
              <a:t>diện</a:t>
            </a:r>
            <a:r>
              <a:rPr lang="en-US" sz="1600" dirty="0">
                <a:latin typeface="Montserrat" panose="00000500000000000000" pitchFamily="2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</a:rPr>
              <a:t>trang</a:t>
            </a:r>
            <a:r>
              <a:rPr lang="en-US" sz="1600" dirty="0">
                <a:latin typeface="Montserrat" panose="00000500000000000000" pitchFamily="2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</a:rPr>
              <a:t>lịch</a:t>
            </a:r>
            <a:r>
              <a:rPr lang="en-US" sz="1600" dirty="0">
                <a:latin typeface="Montserrat" panose="00000500000000000000" pitchFamily="2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</a:rPr>
              <a:t>coi</a:t>
            </a:r>
            <a:r>
              <a:rPr lang="en-US" sz="1600" dirty="0">
                <a:latin typeface="Montserrat" panose="00000500000000000000" pitchFamily="2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</a:rPr>
              <a:t>thi</a:t>
            </a:r>
            <a:r>
              <a:rPr lang="en-US" sz="1600" dirty="0">
                <a:latin typeface="Montserrat" panose="00000500000000000000" pitchFamily="2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</a:rPr>
              <a:t>cá</a:t>
            </a:r>
            <a:r>
              <a:rPr lang="en-US" sz="1600" dirty="0">
                <a:latin typeface="Montserrat" panose="00000500000000000000" pitchFamily="2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</a:rPr>
              <a:t>nhân</a:t>
            </a:r>
            <a:endParaRPr lang="en-US" sz="1600" dirty="0">
              <a:latin typeface="Montserrat" panose="00000500000000000000" pitchFamily="2" charset="0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A1ADD918-E46D-4FCF-6AFA-C74DC2933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3"/>
          <a:stretch>
            <a:fillRect/>
          </a:stretch>
        </p:blipFill>
        <p:spPr bwMode="auto">
          <a:xfrm>
            <a:off x="725020" y="1247774"/>
            <a:ext cx="7693960" cy="3482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0D5C0F6-2DB9-EDDC-EEF7-B71F1CF9FE01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1969443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7" y="182658"/>
            <a:ext cx="3251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01. </a:t>
            </a:r>
            <a:r>
              <a:rPr lang="en-US" sz="2000" b="1" dirty="0" err="1">
                <a:solidFill>
                  <a:srgbClr val="17024E"/>
                </a:solidFill>
              </a:rPr>
              <a:t>Tổng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quan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9C9C166-82B8-7E2C-755A-42826D3BCBCA}"/>
              </a:ext>
            </a:extLst>
          </p:cNvPr>
          <p:cNvSpPr txBox="1"/>
          <p:nvPr/>
        </p:nvSpPr>
        <p:spPr>
          <a:xfrm>
            <a:off x="261991" y="1094743"/>
            <a:ext cx="8620018" cy="295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Mô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tả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bài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toán</a:t>
            </a:r>
            <a:endParaRPr lang="en-US" sz="1800" b="1" dirty="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Montserrat" panose="00000500000000000000" pitchFamily="2" charset="0"/>
              </a:rPr>
              <a:t>     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Website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quản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lý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công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tác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coi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thi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kết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thúc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môn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Khoa KT&amp;CN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gồm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các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chức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năng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cho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phép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giảng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viên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đăng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nhập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đăng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ký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công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tác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coi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thi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Giáo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vụ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khoa (admin)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có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thể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quản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lý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thêm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sửa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xóa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dữ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liệu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phân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công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công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tác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coi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thi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cho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giảng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viên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thống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anose="00000500000000000000" pitchFamily="2" charset="0"/>
              </a:rPr>
              <a:t>kê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lượng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lịch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thi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năm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kê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chi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về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lương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tác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coi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thi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từng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giảng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viên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kê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lần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coi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thi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giảng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viên</a:t>
            </a:r>
            <a:r>
              <a:rPr lang="en-US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C51BFA8A-82DA-131E-4348-59405CF80545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04. </a:t>
            </a:r>
            <a:r>
              <a:rPr lang="en-US" sz="2000" b="1" dirty="0" err="1">
                <a:solidFill>
                  <a:srgbClr val="17024E"/>
                </a:solidFill>
              </a:rPr>
              <a:t>Kết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quả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nghiên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cứu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2C905DBB-0188-5E0C-2029-45FB91E68A6C}"/>
              </a:ext>
            </a:extLst>
          </p:cNvPr>
          <p:cNvSpPr txBox="1"/>
          <p:nvPr/>
        </p:nvSpPr>
        <p:spPr>
          <a:xfrm>
            <a:off x="2474912" y="745994"/>
            <a:ext cx="419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Montserrat" panose="00000500000000000000" pitchFamily="2" charset="0"/>
              </a:rPr>
              <a:t>Giao </a:t>
            </a:r>
            <a:r>
              <a:rPr lang="en-US" sz="1600" dirty="0" err="1">
                <a:latin typeface="Montserrat" panose="00000500000000000000" pitchFamily="2" charset="0"/>
              </a:rPr>
              <a:t>diện</a:t>
            </a:r>
            <a:r>
              <a:rPr lang="en-US" sz="1600" dirty="0">
                <a:latin typeface="Montserrat" panose="00000500000000000000" pitchFamily="2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</a:rPr>
              <a:t>trang</a:t>
            </a:r>
            <a:r>
              <a:rPr lang="en-US" sz="1600" dirty="0">
                <a:latin typeface="Montserrat" panose="00000500000000000000" pitchFamily="2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</a:rPr>
              <a:t>đổi</a:t>
            </a:r>
            <a:r>
              <a:rPr lang="en-US" sz="1600" dirty="0">
                <a:latin typeface="Montserrat" panose="00000500000000000000" pitchFamily="2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</a:rPr>
              <a:t>mật</a:t>
            </a:r>
            <a:r>
              <a:rPr lang="en-US" sz="1600" dirty="0">
                <a:latin typeface="Montserrat" panose="00000500000000000000" pitchFamily="2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</a:rPr>
              <a:t>khẩu</a:t>
            </a:r>
            <a:endParaRPr lang="en-US" sz="1600" dirty="0">
              <a:latin typeface="Montserrat" panose="00000500000000000000" pitchFamily="2" charset="0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67183708-2FC3-2EFC-3161-DD16662E1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9" b="583"/>
          <a:stretch>
            <a:fillRect/>
          </a:stretch>
        </p:blipFill>
        <p:spPr bwMode="auto">
          <a:xfrm>
            <a:off x="911225" y="1247774"/>
            <a:ext cx="7321550" cy="346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B40765D-AA9F-5648-4A9E-F47366A6990A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24442727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04. </a:t>
            </a:r>
            <a:r>
              <a:rPr lang="en-US" sz="2000" b="1" dirty="0" err="1">
                <a:solidFill>
                  <a:srgbClr val="17024E"/>
                </a:solidFill>
              </a:rPr>
              <a:t>Kết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quả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nghiên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cứu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2C905DBB-0188-5E0C-2029-45FB91E68A6C}"/>
              </a:ext>
            </a:extLst>
          </p:cNvPr>
          <p:cNvSpPr txBox="1"/>
          <p:nvPr/>
        </p:nvSpPr>
        <p:spPr>
          <a:xfrm>
            <a:off x="2474912" y="745994"/>
            <a:ext cx="419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Montserrat" panose="00000500000000000000" pitchFamily="2" charset="0"/>
              </a:rPr>
              <a:t>Giao </a:t>
            </a:r>
            <a:r>
              <a:rPr lang="en-US" sz="1600" dirty="0" err="1">
                <a:latin typeface="Montserrat" panose="00000500000000000000" pitchFamily="2" charset="0"/>
              </a:rPr>
              <a:t>diện</a:t>
            </a:r>
            <a:r>
              <a:rPr lang="en-US" sz="1600" dirty="0">
                <a:latin typeface="Montserrat" panose="00000500000000000000" pitchFamily="2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</a:rPr>
              <a:t>trang</a:t>
            </a:r>
            <a:r>
              <a:rPr lang="en-US" sz="1600" dirty="0">
                <a:latin typeface="Montserrat" panose="00000500000000000000" pitchFamily="2" charset="0"/>
              </a:rPr>
              <a:t> admin</a:t>
            </a:r>
          </a:p>
        </p:txBody>
      </p:sp>
      <p:pic>
        <p:nvPicPr>
          <p:cNvPr id="1027" name="Hình ảnh 1">
            <a:extLst>
              <a:ext uri="{FF2B5EF4-FFF2-40B4-BE49-F238E27FC236}">
                <a16:creationId xmlns:a16="http://schemas.microsoft.com/office/drawing/2014/main" id="{A43E5755-F258-5349-E188-42E23F260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2" r="827"/>
          <a:stretch>
            <a:fillRect/>
          </a:stretch>
        </p:blipFill>
        <p:spPr bwMode="auto">
          <a:xfrm>
            <a:off x="886650" y="1247774"/>
            <a:ext cx="7370699" cy="3523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86F71E1-38CA-4D27-6414-9977CDCA70E6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1729994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>
            <a:spLocks noGrp="1"/>
          </p:cNvSpPr>
          <p:nvPr>
            <p:ph type="title" idx="2"/>
          </p:nvPr>
        </p:nvSpPr>
        <p:spPr>
          <a:xfrm>
            <a:off x="2152350" y="1234075"/>
            <a:ext cx="4839300" cy="9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58" name="Google Shape;258;p26"/>
          <p:cNvSpPr txBox="1">
            <a:spLocks noGrp="1"/>
          </p:cNvSpPr>
          <p:nvPr>
            <p:ph type="title"/>
          </p:nvPr>
        </p:nvSpPr>
        <p:spPr>
          <a:xfrm>
            <a:off x="131323" y="2294081"/>
            <a:ext cx="8881347" cy="13339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KẾT LUẬN </a:t>
            </a:r>
            <a:br>
              <a:rPr lang="en-US" sz="3800" dirty="0"/>
            </a:br>
            <a:r>
              <a:rPr lang="en-US" sz="3800" dirty="0"/>
              <a:t>VÀ HƯỚNG PHÁT TRIỂN</a:t>
            </a:r>
          </a:p>
        </p:txBody>
      </p:sp>
      <p:sp>
        <p:nvSpPr>
          <p:cNvPr id="2" name="Google Shape;404;p37">
            <a:extLst>
              <a:ext uri="{FF2B5EF4-FFF2-40B4-BE49-F238E27FC236}">
                <a16:creationId xmlns:a16="http://schemas.microsoft.com/office/drawing/2014/main" id="{A95F635B-3731-1DEB-E82F-AB2AF1B8BA19}"/>
              </a:ext>
            </a:extLst>
          </p:cNvPr>
          <p:cNvSpPr txBox="1">
            <a:spLocks/>
          </p:cNvSpPr>
          <p:nvPr/>
        </p:nvSpPr>
        <p:spPr>
          <a:xfrm>
            <a:off x="1235135" y="3628000"/>
            <a:ext cx="6673725" cy="738366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</a:rPr>
              <a:t>Kết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</a:rPr>
              <a:t>quả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</a:rPr>
              <a:t>đạt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</a:rPr>
              <a:t>được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</a:rPr>
              <a:t>Hướng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</a:rPr>
              <a:t>phát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</a:rPr>
              <a:t>triển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</a:rPr>
              <a:t>tiếp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</a:rPr>
              <a:t>theo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</a:rPr>
              <a:t>của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</a:rPr>
              <a:t> website</a:t>
            </a:r>
            <a:endParaRPr lang="vi-VN" sz="1800" dirty="0">
              <a:solidFill>
                <a:schemeClr val="accent2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DFAD3DA5-0DAD-7297-D649-17125752BBAB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4197136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05. </a:t>
            </a:r>
            <a:r>
              <a:rPr lang="en-US" sz="2000" b="1" dirty="0" err="1">
                <a:solidFill>
                  <a:srgbClr val="17024E"/>
                </a:solidFill>
              </a:rPr>
              <a:t>Kết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luận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và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hướng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phát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triển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8C7442C7-F9B2-3713-8D70-2B61D98DB10D}"/>
              </a:ext>
            </a:extLst>
          </p:cNvPr>
          <p:cNvSpPr txBox="1"/>
          <p:nvPr/>
        </p:nvSpPr>
        <p:spPr>
          <a:xfrm>
            <a:off x="284850" y="731743"/>
            <a:ext cx="8653407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Đánh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giá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kết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quả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đạt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được</a:t>
            </a:r>
            <a:endParaRPr lang="en-US" sz="1800" b="1" dirty="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57848DF4-72D7-5146-DACF-672FE12E5E6C}"/>
              </a:ext>
            </a:extLst>
          </p:cNvPr>
          <p:cNvSpPr txBox="1"/>
          <p:nvPr/>
        </p:nvSpPr>
        <p:spPr>
          <a:xfrm>
            <a:off x="387834" y="1341742"/>
            <a:ext cx="8368332" cy="2823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    - </a:t>
            </a:r>
            <a:r>
              <a:rPr lang="vi-VN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Xây dựng được </a:t>
            </a:r>
            <a:r>
              <a:rPr lang="vi-VN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website</a:t>
            </a:r>
            <a:r>
              <a:rPr lang="vi-VN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quản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lý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công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tác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coi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thi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kết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thúc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môn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của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Khoa KT&amp;CN.</a:t>
            </a:r>
          </a:p>
          <a:p>
            <a:pPr lvl="0" algn="just">
              <a:lnSpc>
                <a:spcPct val="150000"/>
              </a:lnSpc>
            </a:pP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    - </a:t>
            </a:r>
            <a:r>
              <a:rPr lang="vi-VN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Thực hiện được các chức năng cơ bản: thêm, sửa, xóa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dữ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liệu</a:t>
            </a:r>
            <a:r>
              <a:rPr lang="vi-VN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xử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lý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đăng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ký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công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tác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coi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thi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cho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giảng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viên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tự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động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gửi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mail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thông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báo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cho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giảng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viên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sau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khi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admin (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giáo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vụ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khoa)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đã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duyệt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đăng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ký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lọc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lịch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thi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theo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khoảng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thời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gian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theo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lớp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tìm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kiếm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giảng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viên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theo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tên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tìm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kiếm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lớp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môn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học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. </a:t>
            </a:r>
          </a:p>
          <a:p>
            <a:pPr lvl="0" algn="just">
              <a:lnSpc>
                <a:spcPct val="150000"/>
              </a:lnSpc>
            </a:pP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    -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Thống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kê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được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tổng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số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lượng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lịch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thi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theo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tháng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của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từng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năm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thống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kê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chi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tổng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tiền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lương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giảng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viên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theo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mỗi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tháng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thống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kê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số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lần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gác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thi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của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giảng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viên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.</a:t>
            </a:r>
          </a:p>
          <a:p>
            <a:pPr lvl="0" algn="just">
              <a:lnSpc>
                <a:spcPct val="150000"/>
              </a:lnSpc>
            </a:pP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    - </a:t>
            </a:r>
            <a:r>
              <a:rPr lang="vi-VN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Hiểu biết sâu hơn về ngôn ngữ lập trình PHP</a:t>
            </a:r>
            <a:r>
              <a:rPr lang="en-US" sz="15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PHP Mailer.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2778F981-F863-842C-5869-655AB6B87A71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3196975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05. </a:t>
            </a:r>
            <a:r>
              <a:rPr lang="en-US" sz="2000" b="1" dirty="0" err="1">
                <a:solidFill>
                  <a:srgbClr val="17024E"/>
                </a:solidFill>
              </a:rPr>
              <a:t>Kết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luận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và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hướng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phát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triển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8C7442C7-F9B2-3713-8D70-2B61D98DB10D}"/>
              </a:ext>
            </a:extLst>
          </p:cNvPr>
          <p:cNvSpPr txBox="1"/>
          <p:nvPr/>
        </p:nvSpPr>
        <p:spPr>
          <a:xfrm>
            <a:off x="284850" y="731743"/>
            <a:ext cx="8653407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Hạn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chế</a:t>
            </a:r>
            <a:endParaRPr lang="en-US" sz="1800" b="1" dirty="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57848DF4-72D7-5146-DACF-672FE12E5E6C}"/>
              </a:ext>
            </a:extLst>
          </p:cNvPr>
          <p:cNvSpPr txBox="1"/>
          <p:nvPr/>
        </p:nvSpPr>
        <p:spPr>
          <a:xfrm>
            <a:off x="596822" y="1341742"/>
            <a:ext cx="6335137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vi-VN" sz="18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Mã nguồn xử lý còn cồng kềnh.</a:t>
            </a:r>
            <a:endParaRPr lang="en-US" sz="1800" dirty="0">
              <a:effectLst/>
              <a:latin typeface="Montserrat" panose="00000500000000000000" pitchFamily="2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vi-VN" sz="180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Các chức năng chưa được tối ưu hóa.</a:t>
            </a:r>
            <a:endParaRPr lang="en-US" sz="1800" dirty="0">
              <a:effectLst/>
              <a:latin typeface="Montserrat" panose="00000500000000000000" pitchFamily="2" charset="0"/>
              <a:ea typeface="Times New Roman" panose="02020603050405020304" pitchFamily="18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5B6391BF-1AE5-24BB-C0B2-600E48D79132}"/>
              </a:ext>
            </a:extLst>
          </p:cNvPr>
          <p:cNvSpPr txBox="1"/>
          <p:nvPr/>
        </p:nvSpPr>
        <p:spPr>
          <a:xfrm>
            <a:off x="307710" y="2364289"/>
            <a:ext cx="8653407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Hướng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phát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triển</a:t>
            </a:r>
            <a:endParaRPr lang="en-US" sz="1800" b="1" dirty="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E71AACB3-195C-3FEC-6EE4-66A234E8215B}"/>
              </a:ext>
            </a:extLst>
          </p:cNvPr>
          <p:cNvSpPr txBox="1"/>
          <p:nvPr/>
        </p:nvSpPr>
        <p:spPr>
          <a:xfrm>
            <a:off x="596822" y="2974288"/>
            <a:ext cx="86534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marR="0" indent="-347472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- 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Tối ưu hóa mã nguồn.</a:t>
            </a:r>
            <a:endParaRPr lang="en-US" sz="2400" dirty="0">
              <a:effectLst/>
              <a:latin typeface="Montserrat" panose="00000500000000000000" pitchFamily="2" charset="0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- 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Tối ưu hóa các chức năng, xử lý các chức năng lọc tốt hơn</a:t>
            </a:r>
            <a:endParaRPr lang="en-US" sz="1800" b="1" dirty="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DC72B3A-B46B-A8B9-7270-D89D1590FE7C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7613958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B93285B-F7B3-23D2-2ECB-36481759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9265"/>
            <a:ext cx="7704000" cy="1524970"/>
          </a:xfrm>
        </p:spPr>
        <p:txBody>
          <a:bodyPr/>
          <a:lstStyle/>
          <a:p>
            <a:r>
              <a:rPr lang="en-US" dirty="0"/>
              <a:t>CẢM ƠN THẦY CÔ VÀ CÁC BẠN ĐÃ LẮNG NGHE!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7" y="182658"/>
            <a:ext cx="3251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01. </a:t>
            </a:r>
            <a:r>
              <a:rPr lang="en-US" sz="2000" b="1" dirty="0" err="1">
                <a:solidFill>
                  <a:srgbClr val="17024E"/>
                </a:solidFill>
              </a:rPr>
              <a:t>Tổng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quan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9C9C166-82B8-7E2C-755A-42826D3BCBCA}"/>
              </a:ext>
            </a:extLst>
          </p:cNvPr>
          <p:cNvSpPr txBox="1"/>
          <p:nvPr/>
        </p:nvSpPr>
        <p:spPr>
          <a:xfrm>
            <a:off x="261991" y="935493"/>
            <a:ext cx="8620018" cy="3595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Yêu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cầu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bài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toán</a:t>
            </a:r>
            <a:endParaRPr lang="en-US" sz="1800" b="1" dirty="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Giáo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vụ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khoa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có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thể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phân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công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công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tác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coi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thi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cho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giảng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viên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. Sau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khi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giáo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vụ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khoa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phân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công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công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tác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coi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thi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cho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giảng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viên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xong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thì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website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tự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động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gửi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mail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thông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báo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về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cho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giảng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viên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Giáo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vụ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khoa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có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thể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lọc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được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lịch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thi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theo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mốc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thời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gian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lọc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tình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trạng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phân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công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coi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thi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để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dễ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dàng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duyệt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các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phân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công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mà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giảng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viên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đăng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ký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công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tác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coi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thi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Giáo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vụ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khoa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có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thể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dễ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dàng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quản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lý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thêm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sửa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xóa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các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dữ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liệu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7C579E5-9049-1AC3-2525-5B5C1407F828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33374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7" y="182658"/>
            <a:ext cx="3251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01. </a:t>
            </a:r>
            <a:r>
              <a:rPr lang="en-US" sz="2000" b="1" dirty="0" err="1">
                <a:solidFill>
                  <a:srgbClr val="17024E"/>
                </a:solidFill>
              </a:rPr>
              <a:t>Tổng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quan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9C9C166-82B8-7E2C-755A-42826D3BCBCA}"/>
              </a:ext>
            </a:extLst>
          </p:cNvPr>
          <p:cNvSpPr txBox="1"/>
          <p:nvPr/>
        </p:nvSpPr>
        <p:spPr>
          <a:xfrm>
            <a:off x="261991" y="935493"/>
            <a:ext cx="8620018" cy="3595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Yêu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cầu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bài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toán</a:t>
            </a:r>
            <a:endParaRPr lang="en-US" sz="1800" b="1" dirty="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Giảng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viên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có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thể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xem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lịch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thi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và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đăng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nhập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tài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khoản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để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đăng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ký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công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tác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coi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thi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giảng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viên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có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thể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theo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dõi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lịch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phân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công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coi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thi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cá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nhân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đổi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mật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khẩu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tài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khoản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. 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Người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dùng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có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thể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vào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website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để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xem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toàn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bộ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lịch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thi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của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Khoa KT&amp;CN,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có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thể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lọc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lịch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thi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theo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lớp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hoặc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theo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mốc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thời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gian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Người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dùng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có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thể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xem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được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các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tin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tức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giới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thiệu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tuyển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sinh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của</a:t>
            </a:r>
            <a:r>
              <a:rPr lang="en-US" sz="17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Khoa KT&amp;CN.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9E0E01E-DA03-1599-3C85-5B48C9E3DAC1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28850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>
            <a:spLocks noGrp="1"/>
          </p:cNvSpPr>
          <p:nvPr>
            <p:ph type="title" idx="2"/>
          </p:nvPr>
        </p:nvSpPr>
        <p:spPr>
          <a:xfrm>
            <a:off x="2152350" y="1234075"/>
            <a:ext cx="4839300" cy="9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8" name="Google Shape;258;p26"/>
          <p:cNvSpPr txBox="1">
            <a:spLocks noGrp="1"/>
          </p:cNvSpPr>
          <p:nvPr>
            <p:ph type="title"/>
          </p:nvPr>
        </p:nvSpPr>
        <p:spPr>
          <a:xfrm>
            <a:off x="1586012" y="2351712"/>
            <a:ext cx="6065400" cy="9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CƠ SỞ LÝ THUYẾT</a:t>
            </a:r>
          </a:p>
        </p:txBody>
      </p:sp>
      <p:sp>
        <p:nvSpPr>
          <p:cNvPr id="2" name="Google Shape;404;p37">
            <a:extLst>
              <a:ext uri="{FF2B5EF4-FFF2-40B4-BE49-F238E27FC236}">
                <a16:creationId xmlns:a16="http://schemas.microsoft.com/office/drawing/2014/main" id="{A95F635B-3731-1DEB-E82F-AB2AF1B8BA19}"/>
              </a:ext>
            </a:extLst>
          </p:cNvPr>
          <p:cNvSpPr txBox="1">
            <a:spLocks/>
          </p:cNvSpPr>
          <p:nvPr/>
        </p:nvSpPr>
        <p:spPr>
          <a:xfrm>
            <a:off x="1520871" y="3345612"/>
            <a:ext cx="6195681" cy="460963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</a:rPr>
              <a:t>Cơ sở lý thuyết, lý luận đã được sử dụng trong đồ án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9C2BADDC-BF64-D790-0708-1770E28BDF1B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01957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02. </a:t>
            </a:r>
            <a:r>
              <a:rPr lang="en-US" sz="2000" b="1" dirty="0" err="1">
                <a:solidFill>
                  <a:srgbClr val="17024E"/>
                </a:solidFill>
              </a:rPr>
              <a:t>Cơ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sở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lý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thuyết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9C9C166-82B8-7E2C-755A-42826D3BCBCA}"/>
              </a:ext>
            </a:extLst>
          </p:cNvPr>
          <p:cNvSpPr txBox="1"/>
          <p:nvPr/>
        </p:nvSpPr>
        <p:spPr>
          <a:xfrm>
            <a:off x="261991" y="920738"/>
            <a:ext cx="8620018" cy="1707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Giới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thiệu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về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PHP</a:t>
            </a:r>
          </a:p>
          <a:p>
            <a:pPr algn="just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Montserrat" pitchFamily="2" charset="-93"/>
              </a:rPr>
              <a:t>PHP (Hypertext Preprocessor) </a:t>
            </a:r>
            <a:r>
              <a:rPr lang="en-US" sz="1800" dirty="0" err="1">
                <a:solidFill>
                  <a:schemeClr val="tx1"/>
                </a:solidFill>
                <a:latin typeface="Montserrat" pitchFamily="2" charset="-93"/>
              </a:rPr>
              <a:t>là</a:t>
            </a:r>
            <a:r>
              <a:rPr lang="en-US" sz="1800" dirty="0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itchFamily="2" charset="-93"/>
              </a:rPr>
              <a:t>một</a:t>
            </a:r>
            <a:r>
              <a:rPr lang="en-US" sz="1800" dirty="0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itchFamily="2" charset="-93"/>
              </a:rPr>
              <a:t>ngôn</a:t>
            </a:r>
            <a:r>
              <a:rPr lang="en-US" sz="1800" dirty="0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itchFamily="2" charset="-93"/>
              </a:rPr>
              <a:t>ngữ</a:t>
            </a:r>
            <a:r>
              <a:rPr lang="en-US" sz="1800" dirty="0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itchFamily="2" charset="-93"/>
              </a:rPr>
              <a:t>lập</a:t>
            </a:r>
            <a:r>
              <a:rPr lang="en-US" sz="1800" dirty="0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itchFamily="2" charset="-93"/>
              </a:rPr>
              <a:t>trình</a:t>
            </a:r>
            <a:r>
              <a:rPr lang="en-US" sz="1800" dirty="0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itchFamily="2" charset="-93"/>
              </a:rPr>
              <a:t>kịch</a:t>
            </a:r>
            <a:r>
              <a:rPr lang="en-US" sz="1800" dirty="0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Montserrat" pitchFamily="2" charset="-93"/>
              </a:rPr>
              <a:t>bản</a:t>
            </a:r>
            <a:r>
              <a:rPr lang="en-US" sz="1800" dirty="0">
                <a:solidFill>
                  <a:schemeClr val="tx1"/>
                </a:solidFill>
                <a:latin typeface="Montserrat" panose="00000500000000000000" pitchFamily="2" charset="0"/>
              </a:rPr>
              <a:t>, 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ngôn ngữ lập trình </a:t>
            </a:r>
            <a:r>
              <a:rPr lang="vi-VN" sz="18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web</a:t>
            </a:r>
            <a:r>
              <a:rPr lang="vi-VN" sz="18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động mã nguồn mở. </a:t>
            </a:r>
            <a:endParaRPr lang="en-US" sz="1800" dirty="0">
              <a:solidFill>
                <a:schemeClr val="tx1"/>
              </a:solidFill>
              <a:effectLst/>
              <a:latin typeface="Montserrat" panose="00000500000000000000" pitchFamily="2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Ưu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nhược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điểm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của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PHP</a:t>
            </a:r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4CEDFE8F-C753-9425-CAC6-18AE3F44E304}"/>
              </a:ext>
            </a:extLst>
          </p:cNvPr>
          <p:cNvGrpSpPr/>
          <p:nvPr/>
        </p:nvGrpSpPr>
        <p:grpSpPr>
          <a:xfrm>
            <a:off x="375006" y="2571750"/>
            <a:ext cx="8101173" cy="2010166"/>
            <a:chOff x="375006" y="2677349"/>
            <a:chExt cx="8161468" cy="2010166"/>
          </a:xfrm>
        </p:grpSpPr>
        <p:sp>
          <p:nvSpPr>
            <p:cNvPr id="3" name="Hộp Văn bản 2">
              <a:extLst>
                <a:ext uri="{FF2B5EF4-FFF2-40B4-BE49-F238E27FC236}">
                  <a16:creationId xmlns:a16="http://schemas.microsoft.com/office/drawing/2014/main" id="{2F9346E4-0F78-B521-9580-6BE47C3B3F7B}"/>
                </a:ext>
              </a:extLst>
            </p:cNvPr>
            <p:cNvSpPr txBox="1"/>
            <p:nvPr/>
          </p:nvSpPr>
          <p:spPr>
            <a:xfrm>
              <a:off x="375006" y="2677349"/>
              <a:ext cx="4867382" cy="2010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700" dirty="0" err="1">
                  <a:solidFill>
                    <a:schemeClr val="tx2">
                      <a:lumMod val="75000"/>
                    </a:schemeClr>
                  </a:solidFill>
                  <a:latin typeface="Montserrat" panose="00000500000000000000" pitchFamily="2" charset="0"/>
                </a:rPr>
                <a:t>Ưu</a:t>
              </a:r>
              <a:r>
                <a:rPr lang="en-US" sz="1700" dirty="0">
                  <a:solidFill>
                    <a:schemeClr val="tx2">
                      <a:lumMod val="7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700" dirty="0" err="1">
                  <a:solidFill>
                    <a:schemeClr val="tx2">
                      <a:lumMod val="75000"/>
                    </a:schemeClr>
                  </a:solidFill>
                  <a:latin typeface="Montserrat" panose="00000500000000000000" pitchFamily="2" charset="0"/>
                </a:rPr>
                <a:t>điểm</a:t>
              </a:r>
              <a:r>
                <a:rPr lang="en-US" sz="1700" dirty="0">
                  <a:solidFill>
                    <a:schemeClr val="tx2">
                      <a:lumMod val="75000"/>
                    </a:schemeClr>
                  </a:solidFill>
                  <a:latin typeface="Montserrat" panose="00000500000000000000" pitchFamily="2" charset="0"/>
                </a:rPr>
                <a:t>:</a:t>
              </a:r>
            </a:p>
            <a:p>
              <a:pPr lvl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700" dirty="0">
                  <a:solidFill>
                    <a:schemeClr val="tx1"/>
                  </a:solidFill>
                  <a:effectLst/>
                  <a:latin typeface="Montserrat" pitchFamily="2" charset="-93"/>
                  <a:ea typeface="Times New Roman" panose="02020603050405020304" pitchFamily="18" charset="0"/>
                </a:rPr>
                <a:t>- </a:t>
              </a:r>
              <a:r>
                <a:rPr lang="vi-VN" sz="1700" dirty="0">
                  <a:solidFill>
                    <a:schemeClr val="tx1"/>
                  </a:solidFill>
                  <a:effectLst/>
                  <a:latin typeface="Montserrat" pitchFamily="2" charset="-93"/>
                  <a:ea typeface="Times New Roman" panose="02020603050405020304" pitchFamily="18" charset="0"/>
                </a:rPr>
                <a:t>Là một ngôn ngữ mã nguồn mở</a:t>
              </a:r>
              <a:r>
                <a:rPr lang="en-US" sz="1700" dirty="0">
                  <a:solidFill>
                    <a:schemeClr val="tx1"/>
                  </a:solidFill>
                  <a:effectLst/>
                  <a:latin typeface="Montserrat" pitchFamily="2" charset="-93"/>
                  <a:ea typeface="Times New Roman" panose="02020603050405020304" pitchFamily="18" charset="0"/>
                </a:rPr>
                <a:t>.</a:t>
              </a:r>
            </a:p>
            <a:p>
              <a:pPr lvl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700" dirty="0">
                  <a:solidFill>
                    <a:schemeClr val="tx1"/>
                  </a:solidFill>
                  <a:effectLst/>
                  <a:latin typeface="Montserrat" pitchFamily="2" charset="-93"/>
                  <a:ea typeface="Times New Roman" panose="02020603050405020304" pitchFamily="18" charset="0"/>
                </a:rPr>
                <a:t>- </a:t>
              </a:r>
              <a:r>
                <a:rPr lang="vi-VN" sz="1700" dirty="0">
                  <a:solidFill>
                    <a:schemeClr val="tx1"/>
                  </a:solidFill>
                  <a:effectLst/>
                  <a:latin typeface="Montserrat" pitchFamily="2" charset="-93"/>
                  <a:ea typeface="Times New Roman" panose="02020603050405020304" pitchFamily="18" charset="0"/>
                </a:rPr>
                <a:t>Có cấu trúc lệnh quen thuộc, dễ học</a:t>
              </a:r>
              <a:r>
                <a:rPr lang="en-US" sz="1700" dirty="0">
                  <a:solidFill>
                    <a:schemeClr val="tx1"/>
                  </a:solidFill>
                  <a:effectLst/>
                  <a:latin typeface="Montserrat" pitchFamily="2" charset="-93"/>
                  <a:ea typeface="Times New Roman" panose="02020603050405020304" pitchFamily="18" charset="0"/>
                </a:rPr>
                <a:t>.</a:t>
              </a:r>
              <a:endParaRPr lang="vi-VN" sz="17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endParaRPr>
            </a:p>
            <a:p>
              <a:pPr lvl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700" dirty="0">
                  <a:solidFill>
                    <a:schemeClr val="tx1"/>
                  </a:solidFill>
                  <a:latin typeface="Montserrat" pitchFamily="2" charset="-93"/>
                  <a:ea typeface="Times New Roman" panose="02020603050405020304" pitchFamily="18" charset="0"/>
                </a:rPr>
                <a:t>- </a:t>
              </a:r>
              <a:r>
                <a:rPr lang="vi-VN" sz="1700" dirty="0">
                  <a:solidFill>
                    <a:schemeClr val="tx1"/>
                  </a:solidFill>
                  <a:latin typeface="Montserrat" pitchFamily="2" charset="-93"/>
                  <a:ea typeface="Times New Roman" panose="02020603050405020304" pitchFamily="18" charset="0"/>
                </a:rPr>
                <a:t>L</a:t>
              </a:r>
              <a:r>
                <a:rPr lang="vi-VN" sz="1700" dirty="0">
                  <a:solidFill>
                    <a:schemeClr val="tx1"/>
                  </a:solidFill>
                  <a:effectLst/>
                  <a:latin typeface="Montserrat" pitchFamily="2" charset="-93"/>
                  <a:ea typeface="Times New Roman" panose="02020603050405020304" pitchFamily="18" charset="0"/>
                </a:rPr>
                <a:t>à một ngôn ngữ đa nền, đa môi trường</a:t>
              </a:r>
              <a:r>
                <a:rPr lang="en-US" sz="1700" dirty="0">
                  <a:solidFill>
                    <a:schemeClr val="tx1"/>
                  </a:solidFill>
                  <a:effectLst/>
                  <a:latin typeface="Montserrat" pitchFamily="2" charset="-93"/>
                  <a:ea typeface="Times New Roman" panose="02020603050405020304" pitchFamily="18" charset="0"/>
                </a:rPr>
                <a:t>.</a:t>
              </a:r>
              <a:endParaRPr lang="vi-VN" sz="17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endParaRPr>
            </a:p>
            <a:p>
              <a:pPr lvl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700" dirty="0">
                  <a:solidFill>
                    <a:schemeClr val="tx1"/>
                  </a:solidFill>
                  <a:effectLst/>
                  <a:latin typeface="Montserrat" pitchFamily="2" charset="-93"/>
                  <a:ea typeface="Times New Roman" panose="02020603050405020304" pitchFamily="18" charset="0"/>
                </a:rPr>
                <a:t>- </a:t>
              </a:r>
              <a:r>
                <a:rPr lang="vi-VN" sz="1700" dirty="0">
                  <a:solidFill>
                    <a:schemeClr val="tx1"/>
                  </a:solidFill>
                  <a:effectLst/>
                  <a:latin typeface="Montserrat" pitchFamily="2" charset="-93"/>
                  <a:ea typeface="Times New Roman" panose="02020603050405020304" pitchFamily="18" charset="0"/>
                </a:rPr>
                <a:t>Tính bảo mật</a:t>
              </a:r>
              <a:r>
                <a:rPr lang="en-US" sz="1700" dirty="0">
                  <a:solidFill>
                    <a:schemeClr val="tx1"/>
                  </a:solidFill>
                  <a:effectLst/>
                  <a:latin typeface="Montserrat" pitchFamily="2" charset="-93"/>
                  <a:ea typeface="Times New Roman" panose="02020603050405020304" pitchFamily="18" charset="0"/>
                </a:rPr>
                <a:t>.</a:t>
              </a:r>
              <a:endParaRPr lang="en-US" sz="1700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7" name="Hộp Văn bản 6">
              <a:extLst>
                <a:ext uri="{FF2B5EF4-FFF2-40B4-BE49-F238E27FC236}">
                  <a16:creationId xmlns:a16="http://schemas.microsoft.com/office/drawing/2014/main" id="{5F7514FF-A0DF-BACE-7B4C-57E4B239A7D7}"/>
                </a:ext>
              </a:extLst>
            </p:cNvPr>
            <p:cNvSpPr txBox="1"/>
            <p:nvPr/>
          </p:nvSpPr>
          <p:spPr>
            <a:xfrm>
              <a:off x="5242388" y="2677349"/>
              <a:ext cx="3294086" cy="8329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700" dirty="0" err="1">
                  <a:solidFill>
                    <a:schemeClr val="tx2">
                      <a:lumMod val="75000"/>
                    </a:schemeClr>
                  </a:solidFill>
                  <a:latin typeface="Montserrat" panose="00000500000000000000" pitchFamily="2" charset="0"/>
                </a:rPr>
                <a:t>Nhược</a:t>
              </a:r>
              <a:r>
                <a:rPr lang="en-US" sz="1700" dirty="0">
                  <a:solidFill>
                    <a:schemeClr val="tx2">
                      <a:lumMod val="7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700" dirty="0" err="1">
                  <a:solidFill>
                    <a:schemeClr val="tx2">
                      <a:lumMod val="75000"/>
                    </a:schemeClr>
                  </a:solidFill>
                  <a:latin typeface="Montserrat" panose="00000500000000000000" pitchFamily="2" charset="0"/>
                </a:rPr>
                <a:t>điểm</a:t>
              </a:r>
              <a:r>
                <a:rPr lang="en-US" sz="1700" dirty="0">
                  <a:solidFill>
                    <a:schemeClr val="tx2">
                      <a:lumMod val="75000"/>
                    </a:schemeClr>
                  </a:solidFill>
                  <a:latin typeface="Montserrat" panose="00000500000000000000" pitchFamily="2" charset="0"/>
                </a:rPr>
                <a:t>:</a:t>
              </a:r>
            </a:p>
            <a:p>
              <a:pPr lvl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700" dirty="0">
                  <a:solidFill>
                    <a:schemeClr val="tx1"/>
                  </a:solidFill>
                  <a:effectLst/>
                  <a:latin typeface="Montserrat" pitchFamily="2" charset="-93"/>
                  <a:ea typeface="Times New Roman" panose="02020603050405020304" pitchFamily="18" charset="0"/>
                </a:rPr>
                <a:t>- </a:t>
              </a:r>
              <a:r>
                <a:rPr lang="en-US" sz="1700" dirty="0" err="1">
                  <a:solidFill>
                    <a:schemeClr val="tx1"/>
                  </a:solidFill>
                  <a:latin typeface="Montserrat" pitchFamily="2" charset="-93"/>
                  <a:ea typeface="Times New Roman" panose="02020603050405020304" pitchFamily="18" charset="0"/>
                </a:rPr>
                <a:t>Cấu</a:t>
              </a:r>
              <a:r>
                <a:rPr lang="en-US" sz="1700" dirty="0">
                  <a:solidFill>
                    <a:schemeClr val="tx1"/>
                  </a:solidFill>
                  <a:latin typeface="Montserrat" pitchFamily="2" charset="-93"/>
                  <a:ea typeface="Times New Roman" panose="02020603050405020304" pitchFamily="18" charset="0"/>
                </a:rPr>
                <a:t> </a:t>
              </a:r>
              <a:r>
                <a:rPr lang="en-US" sz="1700" dirty="0" err="1">
                  <a:solidFill>
                    <a:schemeClr val="tx1"/>
                  </a:solidFill>
                  <a:latin typeface="Montserrat" pitchFamily="2" charset="-93"/>
                  <a:ea typeface="Times New Roman" panose="02020603050405020304" pitchFamily="18" charset="0"/>
                </a:rPr>
                <a:t>trúc</a:t>
              </a:r>
              <a:r>
                <a:rPr lang="en-US" sz="1700" dirty="0">
                  <a:solidFill>
                    <a:schemeClr val="tx1"/>
                  </a:solidFill>
                  <a:latin typeface="Montserrat" pitchFamily="2" charset="-93"/>
                  <a:ea typeface="Times New Roman" panose="02020603050405020304" pitchFamily="18" charset="0"/>
                </a:rPr>
                <a:t> </a:t>
              </a:r>
              <a:r>
                <a:rPr lang="en-US" sz="1700" dirty="0" err="1">
                  <a:solidFill>
                    <a:schemeClr val="tx1"/>
                  </a:solidFill>
                  <a:latin typeface="Montserrat" pitchFamily="2" charset="-93"/>
                  <a:ea typeface="Times New Roman" panose="02020603050405020304" pitchFamily="18" charset="0"/>
                </a:rPr>
                <a:t>không</a:t>
              </a:r>
              <a:r>
                <a:rPr lang="en-US" sz="1700" dirty="0">
                  <a:solidFill>
                    <a:schemeClr val="tx1"/>
                  </a:solidFill>
                  <a:latin typeface="Montserrat" pitchFamily="2" charset="-93"/>
                  <a:ea typeface="Times New Roman" panose="02020603050405020304" pitchFamily="18" charset="0"/>
                </a:rPr>
                <a:t> </a:t>
              </a:r>
              <a:r>
                <a:rPr lang="en-US" sz="1700" dirty="0" err="1">
                  <a:solidFill>
                    <a:schemeClr val="tx1"/>
                  </a:solidFill>
                  <a:latin typeface="Montserrat" pitchFamily="2" charset="-93"/>
                  <a:ea typeface="Times New Roman" panose="02020603050405020304" pitchFamily="18" charset="0"/>
                </a:rPr>
                <a:t>gọn</a:t>
              </a:r>
              <a:r>
                <a:rPr lang="en-US" sz="1700" dirty="0">
                  <a:solidFill>
                    <a:schemeClr val="tx1"/>
                  </a:solidFill>
                  <a:latin typeface="Montserrat" pitchFamily="2" charset="-93"/>
                  <a:ea typeface="Times New Roman" panose="02020603050405020304" pitchFamily="18" charset="0"/>
                </a:rPr>
                <a:t> </a:t>
              </a:r>
              <a:r>
                <a:rPr lang="en-US" sz="1700" dirty="0" err="1">
                  <a:solidFill>
                    <a:schemeClr val="tx1"/>
                  </a:solidFill>
                  <a:latin typeface="Montserrat" pitchFamily="2" charset="-93"/>
                  <a:ea typeface="Times New Roman" panose="02020603050405020304" pitchFamily="18" charset="0"/>
                </a:rPr>
                <a:t>gàng</a:t>
              </a:r>
              <a:r>
                <a:rPr lang="en-US" sz="1700" dirty="0">
                  <a:solidFill>
                    <a:schemeClr val="tx1"/>
                  </a:solidFill>
                  <a:latin typeface="Montserrat" pitchFamily="2" charset="-93"/>
                  <a:ea typeface="Times New Roman" panose="02020603050405020304" pitchFamily="18" charset="0"/>
                </a:rPr>
                <a:t>.</a:t>
              </a:r>
              <a:endParaRPr lang="en-US" sz="1700" dirty="0">
                <a:solidFill>
                  <a:schemeClr val="tx1"/>
                </a:solidFill>
                <a:effectLst/>
                <a:latin typeface="Montserrat" pitchFamily="2" charset="-93"/>
                <a:ea typeface="Times New Roman" panose="02020603050405020304" pitchFamily="18" charset="0"/>
              </a:endParaRPr>
            </a:p>
          </p:txBody>
        </p: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F5ABE6F6-7CC0-D0C3-62B7-A754EEC386DF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272484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7C17B124-27A1-3016-F3D9-556AD2F031EC}"/>
              </a:ext>
            </a:extLst>
          </p:cNvPr>
          <p:cNvSpPr/>
          <p:nvPr/>
        </p:nvSpPr>
        <p:spPr>
          <a:xfrm>
            <a:off x="261991" y="159250"/>
            <a:ext cx="45719" cy="4469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C44F36-CB31-C791-5E3B-0DA5585EEB64}"/>
              </a:ext>
            </a:extLst>
          </p:cNvPr>
          <p:cNvSpPr txBox="1"/>
          <p:nvPr/>
        </p:nvSpPr>
        <p:spPr>
          <a:xfrm>
            <a:off x="375006" y="182658"/>
            <a:ext cx="747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17024E"/>
                </a:solidFill>
              </a:rPr>
              <a:t>Chương</a:t>
            </a:r>
            <a:r>
              <a:rPr lang="en-US" sz="2000" b="1" dirty="0">
                <a:solidFill>
                  <a:srgbClr val="17024E"/>
                </a:solidFill>
              </a:rPr>
              <a:t> 02. </a:t>
            </a:r>
            <a:r>
              <a:rPr lang="en-US" sz="2000" b="1" dirty="0" err="1">
                <a:solidFill>
                  <a:srgbClr val="17024E"/>
                </a:solidFill>
              </a:rPr>
              <a:t>Cơ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sở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lý</a:t>
            </a:r>
            <a:r>
              <a:rPr lang="en-US" sz="2000" b="1" dirty="0">
                <a:solidFill>
                  <a:srgbClr val="17024E"/>
                </a:solidFill>
              </a:rPr>
              <a:t> </a:t>
            </a:r>
            <a:r>
              <a:rPr lang="en-US" sz="2000" b="1" dirty="0" err="1">
                <a:solidFill>
                  <a:srgbClr val="17024E"/>
                </a:solidFill>
              </a:rPr>
              <a:t>thuyết</a:t>
            </a:r>
            <a:endParaRPr lang="en-US" sz="2000" b="1" dirty="0">
              <a:solidFill>
                <a:srgbClr val="17024E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9C9C166-82B8-7E2C-755A-42826D3BCBCA}"/>
              </a:ext>
            </a:extLst>
          </p:cNvPr>
          <p:cNvSpPr txBox="1"/>
          <p:nvPr/>
        </p:nvSpPr>
        <p:spPr>
          <a:xfrm>
            <a:off x="254285" y="1331704"/>
            <a:ext cx="8635430" cy="2123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Giới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thiệu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về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HTML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>
                    <a:lumMod val="25000"/>
                  </a:schemeClr>
                </a:solidFill>
                <a:latin typeface="Montserrat" pitchFamily="2" charset="-93"/>
              </a:rPr>
              <a:t>    </a:t>
            </a:r>
            <a:r>
              <a:rPr lang="en-US" sz="1700" dirty="0">
                <a:solidFill>
                  <a:schemeClr val="tx1"/>
                </a:solidFill>
                <a:latin typeface="Montserrat" pitchFamily="2" charset="-93"/>
              </a:rPr>
              <a:t>HTML (Hypertext Markup Language), </a:t>
            </a:r>
            <a:r>
              <a:rPr lang="vi-VN" sz="1700" dirty="0">
                <a:solidFill>
                  <a:schemeClr val="tx1"/>
                </a:solidFill>
                <a:latin typeface="Montserrat" pitchFamily="2" charset="-93"/>
              </a:rPr>
              <a:t>là n</a:t>
            </a:r>
            <a:r>
              <a:rPr lang="en-US" sz="1700" dirty="0" err="1">
                <a:solidFill>
                  <a:schemeClr val="tx1"/>
                </a:solidFill>
                <a:latin typeface="Montserrat" pitchFamily="2" charset="-93"/>
              </a:rPr>
              <a:t>gôn</a:t>
            </a:r>
            <a:r>
              <a:rPr lang="en-US" sz="1700" dirty="0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Montserrat" pitchFamily="2" charset="-93"/>
              </a:rPr>
              <a:t>ngữ</a:t>
            </a:r>
            <a:r>
              <a:rPr lang="en-US" sz="1700" dirty="0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Montserrat" pitchFamily="2" charset="-93"/>
              </a:rPr>
              <a:t>đánh</a:t>
            </a:r>
            <a:r>
              <a:rPr lang="en-US" sz="1700" dirty="0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Montserrat" pitchFamily="2" charset="-93"/>
              </a:rPr>
              <a:t>dấu</a:t>
            </a:r>
            <a:r>
              <a:rPr lang="en-US" sz="1700" dirty="0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vi-VN" sz="1700" b="0" i="0" dirty="0">
                <a:solidFill>
                  <a:schemeClr val="tx1"/>
                </a:solidFill>
                <a:effectLst/>
                <a:latin typeface="Montserrat" pitchFamily="2" charset="-93"/>
              </a:rPr>
              <a:t>được sử dụng để xây dựng các trang </a:t>
            </a:r>
            <a:r>
              <a:rPr lang="vi-VN" sz="1700" b="0" i="0" dirty="0" err="1">
                <a:solidFill>
                  <a:schemeClr val="tx1"/>
                </a:solidFill>
                <a:effectLst/>
                <a:latin typeface="Montserrat" pitchFamily="2" charset="-93"/>
              </a:rPr>
              <a:t>web</a:t>
            </a:r>
            <a:r>
              <a:rPr lang="vi-VN" sz="1700" b="0" i="0" dirty="0">
                <a:solidFill>
                  <a:schemeClr val="tx1"/>
                </a:solidFill>
                <a:effectLst/>
                <a:latin typeface="Montserrat" pitchFamily="2" charset="-93"/>
              </a:rPr>
              <a:t> và ứng dụng </a:t>
            </a:r>
            <a:r>
              <a:rPr lang="vi-VN" sz="1700" b="0" i="0" dirty="0" err="1">
                <a:solidFill>
                  <a:schemeClr val="tx1"/>
                </a:solidFill>
                <a:effectLst/>
                <a:latin typeface="Montserrat" pitchFamily="2" charset="-93"/>
              </a:rPr>
              <a:t>web</a:t>
            </a:r>
            <a:r>
              <a:rPr lang="vi-VN" sz="1700" b="0" i="0" dirty="0">
                <a:solidFill>
                  <a:schemeClr val="tx1"/>
                </a:solidFill>
                <a:effectLst/>
                <a:latin typeface="Montserrat" pitchFamily="2" charset="-93"/>
              </a:rPr>
              <a:t>.</a:t>
            </a:r>
            <a:endParaRPr lang="en-US" sz="1700" b="0" i="0" dirty="0">
              <a:solidFill>
                <a:schemeClr val="tx1"/>
              </a:solidFill>
              <a:effectLst/>
              <a:latin typeface="Montserrat" pitchFamily="2" charset="-93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tx1"/>
                </a:solidFill>
                <a:latin typeface="Montserrat" pitchFamily="2" charset="-93"/>
              </a:rPr>
              <a:t>    </a:t>
            </a:r>
            <a:r>
              <a:rPr lang="en-US" sz="1700" dirty="0" err="1">
                <a:solidFill>
                  <a:schemeClr val="tx1"/>
                </a:solidFill>
                <a:latin typeface="Montserrat" pitchFamily="2" charset="-93"/>
              </a:rPr>
              <a:t>Sử</a:t>
            </a:r>
            <a:r>
              <a:rPr lang="en-US" sz="1700" dirty="0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Montserrat" pitchFamily="2" charset="-93"/>
              </a:rPr>
              <a:t>dụng</a:t>
            </a:r>
            <a:r>
              <a:rPr lang="en-US" sz="1700" dirty="0">
                <a:solidFill>
                  <a:schemeClr val="tx1"/>
                </a:solidFill>
                <a:latin typeface="Montserrat" pitchFamily="2" charset="-93"/>
              </a:rPr>
              <a:t> HTML </a:t>
            </a:r>
            <a:r>
              <a:rPr lang="en-US" sz="1700" dirty="0" err="1">
                <a:solidFill>
                  <a:schemeClr val="tx1"/>
                </a:solidFill>
                <a:latin typeface="Montserrat" pitchFamily="2" charset="-93"/>
              </a:rPr>
              <a:t>trong</a:t>
            </a:r>
            <a:r>
              <a:rPr lang="en-US" sz="1700" dirty="0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Montserrat" pitchFamily="2" charset="-93"/>
              </a:rPr>
              <a:t>việc</a:t>
            </a:r>
            <a:r>
              <a:rPr lang="en-US" sz="1700" dirty="0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Montserrat" pitchFamily="2" charset="-93"/>
              </a:rPr>
              <a:t>phân</a:t>
            </a:r>
            <a:r>
              <a:rPr lang="en-US" sz="1700" dirty="0">
                <a:solidFill>
                  <a:schemeClr val="tx1"/>
                </a:solidFill>
                <a:latin typeface="Montserrat" pitchFamily="2" charset="-93"/>
              </a:rPr>
              <a:t> chia </a:t>
            </a:r>
            <a:r>
              <a:rPr lang="en-US" sz="1700" dirty="0" err="1">
                <a:solidFill>
                  <a:schemeClr val="tx1"/>
                </a:solidFill>
                <a:latin typeface="Montserrat" pitchFamily="2" charset="-93"/>
              </a:rPr>
              <a:t>các</a:t>
            </a:r>
            <a:r>
              <a:rPr lang="en-US" sz="1700" dirty="0">
                <a:solidFill>
                  <a:schemeClr val="tx1"/>
                </a:solidFill>
                <a:latin typeface="Montserrat" pitchFamily="2" charset="-93"/>
              </a:rPr>
              <a:t> </a:t>
            </a:r>
            <a:r>
              <a:rPr lang="vi-VN" sz="1700" b="0" i="0" dirty="0">
                <a:solidFill>
                  <a:schemeClr val="tx1"/>
                </a:solidFill>
                <a:effectLst/>
                <a:latin typeface="Montserrat" pitchFamily="2" charset="-93"/>
              </a:rPr>
              <a:t>tiêu đề, đoạn văn bản, hình ảnh, </a:t>
            </a:r>
            <a:r>
              <a:rPr lang="vi-VN" sz="1700" b="0" i="0" dirty="0" err="1">
                <a:solidFill>
                  <a:schemeClr val="tx1"/>
                </a:solidFill>
                <a:effectLst/>
                <a:latin typeface="Montserrat" pitchFamily="2" charset="-93"/>
              </a:rPr>
              <a:t>video</a:t>
            </a:r>
            <a:r>
              <a:rPr lang="vi-VN" sz="1700" b="0" i="0" dirty="0">
                <a:solidFill>
                  <a:schemeClr val="tx1"/>
                </a:solidFill>
                <a:effectLst/>
                <a:latin typeface="Montserrat" pitchFamily="2" charset="-93"/>
              </a:rPr>
              <a:t>, bảng, biểu đồ và các thành phần khác.</a:t>
            </a:r>
            <a:endParaRPr lang="en-US" sz="1700" dirty="0">
              <a:solidFill>
                <a:schemeClr val="tx1"/>
              </a:solidFill>
              <a:effectLst/>
              <a:latin typeface="Montserrat" panose="00000500000000000000" pitchFamily="2" charset="0"/>
              <a:ea typeface="Times New Roman" panose="02020603050405020304" pitchFamily="18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9B36636B-5B88-32ED-0F7D-1CEA4DBC5171}"/>
              </a:ext>
            </a:extLst>
          </p:cNvPr>
          <p:cNvSpPr txBox="1"/>
          <p:nvPr/>
        </p:nvSpPr>
        <p:spPr>
          <a:xfrm>
            <a:off x="80681" y="4787905"/>
            <a:ext cx="53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7024E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384810626"/>
      </p:ext>
    </p:extLst>
  </p:cSld>
  <p:clrMapOvr>
    <a:masterClrMapping/>
  </p:clrMapOvr>
</p:sld>
</file>

<file path=ppt/theme/theme1.xml><?xml version="1.0" encoding="utf-8"?>
<a:theme xmlns:a="http://schemas.openxmlformats.org/drawingml/2006/main" name="Inverse Functions by Slidesgo">
  <a:themeElements>
    <a:clrScheme name="Simple Light">
      <a:dk1>
        <a:srgbClr val="17024E"/>
      </a:dk1>
      <a:lt1>
        <a:srgbClr val="E6F8FF"/>
      </a:lt1>
      <a:dk2>
        <a:srgbClr val="CDFAFF"/>
      </a:dk2>
      <a:lt2>
        <a:srgbClr val="2C70B3"/>
      </a:lt2>
      <a:accent1>
        <a:srgbClr val="9BE9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7024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2510</Words>
  <Application>Microsoft Office PowerPoint</Application>
  <PresentationFormat>Trình chiếu Trên màn hình (16:9)</PresentationFormat>
  <Paragraphs>482</Paragraphs>
  <Slides>45</Slides>
  <Notes>45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45</vt:i4>
      </vt:variant>
    </vt:vector>
  </HeadingPairs>
  <TitlesOfParts>
    <vt:vector size="54" baseType="lpstr">
      <vt:lpstr>Inter</vt:lpstr>
      <vt:lpstr>Times New Roman</vt:lpstr>
      <vt:lpstr>Arial</vt:lpstr>
      <vt:lpstr>Wingdings</vt:lpstr>
      <vt:lpstr>Montserrat</vt:lpstr>
      <vt:lpstr>Bebas Neue</vt:lpstr>
      <vt:lpstr>Darker Grotesque SemiBold</vt:lpstr>
      <vt:lpstr>Lato</vt:lpstr>
      <vt:lpstr>Inverse Functions by Slidesgo</vt:lpstr>
      <vt:lpstr>XÂY DỰNG WEBSITE QUẢN LÝ COI THI KẾT THÚC MÔN CỦA KHOA KỸ THUẬT VÀ CÔNG NGHỆ</vt:lpstr>
      <vt:lpstr>NỘI DUNG</vt:lpstr>
      <vt:lpstr>01</vt:lpstr>
      <vt:lpstr>Bản trình bày PowerPoint</vt:lpstr>
      <vt:lpstr>Bản trình bày PowerPoint</vt:lpstr>
      <vt:lpstr>Bản trình bày PowerPoint</vt:lpstr>
      <vt:lpstr>02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03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05</vt:lpstr>
      <vt:lpstr>Bản trình bày PowerPoint</vt:lpstr>
      <vt:lpstr>Bản trình bày PowerPoint</vt:lpstr>
      <vt:lpstr>CẢM ƠN THẦY CÔ VÀ CÁC BẠN ĐÃ LẮNG NGHE!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WEBSITE QUẢN LÝ COI THI KẾT THÚC MÔN CỦA KHOA KỸ THUẬT VÀ CÔNG NGHỆ</dc:title>
  <cp:lastModifiedBy>Thảo Hiếu</cp:lastModifiedBy>
  <cp:revision>10</cp:revision>
  <dcterms:modified xsi:type="dcterms:W3CDTF">2024-01-10T13:20:59Z</dcterms:modified>
</cp:coreProperties>
</file>